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sldIdLst>
    <p:sldId id="256" r:id="rId2"/>
    <p:sldId id="283" r:id="rId3"/>
    <p:sldId id="297" r:id="rId4"/>
    <p:sldId id="298" r:id="rId5"/>
    <p:sldId id="299" r:id="rId6"/>
    <p:sldId id="300" r:id="rId7"/>
    <p:sldId id="301" r:id="rId8"/>
    <p:sldId id="306" r:id="rId9"/>
    <p:sldId id="310" r:id="rId10"/>
    <p:sldId id="307" r:id="rId11"/>
    <p:sldId id="308" r:id="rId12"/>
    <p:sldId id="259" r:id="rId13"/>
    <p:sldId id="269" r:id="rId14"/>
    <p:sldId id="333" r:id="rId15"/>
    <p:sldId id="334" r:id="rId16"/>
    <p:sldId id="335" r:id="rId17"/>
    <p:sldId id="337" r:id="rId18"/>
    <p:sldId id="336" r:id="rId19"/>
    <p:sldId id="332" r:id="rId20"/>
    <p:sldId id="338" r:id="rId21"/>
    <p:sldId id="340" r:id="rId22"/>
    <p:sldId id="343" r:id="rId23"/>
    <p:sldId id="339" r:id="rId24"/>
    <p:sldId id="341" r:id="rId25"/>
    <p:sldId id="303" r:id="rId26"/>
    <p:sldId id="285" r:id="rId27"/>
    <p:sldId id="304" r:id="rId28"/>
    <p:sldId id="305" r:id="rId29"/>
    <p:sldId id="302" r:id="rId30"/>
    <p:sldId id="309" r:id="rId31"/>
    <p:sldId id="260" r:id="rId32"/>
  </p:sldIdLst>
  <p:sldSz cx="9144000" cy="5143500" type="screen16x9"/>
  <p:notesSz cx="6858000" cy="9144000"/>
  <p:embeddedFontLst>
    <p:embeddedFont>
      <p:font typeface="Abel" panose="02000506030000020004" pitchFamily="2" charset="0"/>
      <p:regular r:id="rId34"/>
    </p:embeddedFont>
    <p:embeddedFont>
      <p:font typeface="Calibri" panose="020F0502020204030204" pitchFamily="34" charset="0"/>
      <p:regular r:id="rId35"/>
      <p:bold r:id="rId36"/>
      <p:italic r:id="rId37"/>
      <p:boldItalic r:id="rId38"/>
    </p:embeddedFont>
    <p:embeddedFont>
      <p:font typeface="Encode Sans Semi Condensed" panose="020B0604020202020204" charset="0"/>
      <p:regular r:id="rId39"/>
      <p:bold r:id="rId40"/>
    </p:embeddedFont>
    <p:embeddedFont>
      <p:font typeface="Encode Sans Semi Condensed Light" panose="020B0604020202020204" charset="0"/>
      <p:regular r:id="rId41"/>
      <p:bold r:id="rId42"/>
    </p:embeddedFont>
    <p:embeddedFont>
      <p:font typeface="HELVETICA" panose="020B0604020202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D8DBFD-9A2B-482A-A443-754404407EF8}">
  <a:tblStyle styleId="{E0D8DBFD-9A2B-482A-A443-754404407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B57346-DEF9-49EB-BBFD-8B5FC17ECA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3" d="100"/>
          <a:sy n="103" d="100"/>
        </p:scale>
        <p:origin x="874" y="77"/>
      </p:cViewPr>
      <p:guideLst>
        <p:guide orient="horz" pos="1620"/>
        <p:guide pos="2880"/>
      </p:guideLst>
    </p:cSldViewPr>
  </p:slideViewPr>
  <p:notesTextViewPr>
    <p:cViewPr>
      <p:scale>
        <a:sx n="1" d="1"/>
        <a:sy n="1" d="1"/>
      </p:scale>
      <p:origin x="0" y="0"/>
    </p:cViewPr>
  </p:notesTextViewPr>
  <p:sorterViewPr>
    <p:cViewPr>
      <p:scale>
        <a:sx n="100" d="100"/>
        <a:sy n="100" d="100"/>
      </p:scale>
      <p:origin x="0" y="-9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28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6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734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622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916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141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252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774ca7e2f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774ca7e2f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307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88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756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853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36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310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774ca7e2f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774ca7e2f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255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361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27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774ca7e2f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774ca7e2f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2315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14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100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115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2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68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55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580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3">
            <a:alphaModFix/>
          </a:blip>
          <a:srcRect t="893" b="893"/>
          <a:stretch/>
        </p:blipFill>
        <p:spPr>
          <a:xfrm>
            <a:off x="8159800" y="1226525"/>
            <a:ext cx="559400" cy="551575"/>
          </a:xfrm>
          <a:prstGeom prst="rect">
            <a:avLst/>
          </a:prstGeom>
          <a:noFill/>
          <a:ln>
            <a:noFill/>
          </a:ln>
        </p:spPr>
      </p:pic>
      <p:pic>
        <p:nvPicPr>
          <p:cNvPr id="11" name="Google Shape;11;p2"/>
          <p:cNvPicPr preferRelativeResize="0"/>
          <p:nvPr/>
        </p:nvPicPr>
        <p:blipFill rotWithShape="1">
          <a:blip r:embed="rId4">
            <a:alphaModFix/>
          </a:blip>
          <a:srcRect t="893" b="893"/>
          <a:stretch/>
        </p:blipFill>
        <p:spPr>
          <a:xfrm>
            <a:off x="5840740" y="3088850"/>
            <a:ext cx="868960" cy="856825"/>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4">
            <a:alphaModFix/>
          </a:blip>
          <a:srcRect t="32908"/>
          <a:stretch/>
        </p:blipFill>
        <p:spPr>
          <a:xfrm>
            <a:off x="4559800" y="0"/>
            <a:ext cx="2083750" cy="1403574"/>
          </a:xfrm>
          <a:prstGeom prst="rect">
            <a:avLst/>
          </a:prstGeom>
          <a:noFill/>
          <a:ln>
            <a:noFill/>
          </a:ln>
        </p:spPr>
      </p:pic>
      <p:pic>
        <p:nvPicPr>
          <p:cNvPr id="16" name="Google Shape;16;p2"/>
          <p:cNvPicPr preferRelativeResize="0"/>
          <p:nvPr/>
        </p:nvPicPr>
        <p:blipFill rotWithShape="1">
          <a:blip r:embed="rId5">
            <a:alphaModFix/>
          </a:blip>
          <a:srcRect t="980" b="990"/>
          <a:stretch/>
        </p:blipFill>
        <p:spPr>
          <a:xfrm>
            <a:off x="7328456" y="3151696"/>
            <a:ext cx="1313988" cy="1293307"/>
          </a:xfrm>
          <a:prstGeom prst="rect">
            <a:avLst/>
          </a:prstGeom>
          <a:noFill/>
          <a:ln>
            <a:noFill/>
          </a:ln>
        </p:spPr>
      </p:pic>
      <p:pic>
        <p:nvPicPr>
          <p:cNvPr id="17" name="Google Shape;17;p2"/>
          <p:cNvPicPr preferRelativeResize="0"/>
          <p:nvPr/>
        </p:nvPicPr>
        <p:blipFill rotWithShape="1">
          <a:blip r:embed="rId5">
            <a:alphaModFix/>
          </a:blip>
          <a:srcRect t="980" b="990"/>
          <a:stretch/>
        </p:blipFill>
        <p:spPr>
          <a:xfrm>
            <a:off x="6498100" y="1154949"/>
            <a:ext cx="868950" cy="855263"/>
          </a:xfrm>
          <a:prstGeom prst="rect">
            <a:avLst/>
          </a:prstGeom>
          <a:noFill/>
          <a:ln>
            <a:noFill/>
          </a:ln>
        </p:spPr>
      </p:pic>
      <p:pic>
        <p:nvPicPr>
          <p:cNvPr id="18" name="Google Shape;18;p2"/>
          <p:cNvPicPr preferRelativeResize="0"/>
          <p:nvPr/>
        </p:nvPicPr>
        <p:blipFill rotWithShape="1">
          <a:blip r:embed="rId3">
            <a:alphaModFix/>
          </a:blip>
          <a:srcRect r="30045"/>
          <a:stretch/>
        </p:blipFill>
        <p:spPr>
          <a:xfrm>
            <a:off x="8642450" y="2072900"/>
            <a:ext cx="501549" cy="719850"/>
          </a:xfrm>
          <a:prstGeom prst="rect">
            <a:avLst/>
          </a:prstGeom>
          <a:noFill/>
          <a:ln>
            <a:noFill/>
          </a:ln>
        </p:spPr>
      </p:pic>
      <p:pic>
        <p:nvPicPr>
          <p:cNvPr id="19" name="Google Shape;19;p2"/>
          <p:cNvPicPr preferRelativeResize="0"/>
          <p:nvPr/>
        </p:nvPicPr>
        <p:blipFill rotWithShape="1">
          <a:blip r:embed="rId4">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3">
            <a:alphaModFix/>
          </a:blip>
          <a:srcRect t="670" b="661"/>
          <a:stretch/>
        </p:blipFill>
        <p:spPr>
          <a:xfrm>
            <a:off x="7894561" y="4059551"/>
            <a:ext cx="725380" cy="718575"/>
          </a:xfrm>
          <a:prstGeom prst="rect">
            <a:avLst/>
          </a:prstGeom>
          <a:noFill/>
          <a:ln>
            <a:noFill/>
          </a:ln>
        </p:spPr>
      </p:pic>
      <p:pic>
        <p:nvPicPr>
          <p:cNvPr id="22" name="Google Shape;22;p3"/>
          <p:cNvPicPr preferRelativeResize="0"/>
          <p:nvPr/>
        </p:nvPicPr>
        <p:blipFill rotWithShape="1">
          <a:blip r:embed="rId4">
            <a:alphaModFix/>
          </a:blip>
          <a:srcRect t="893" b="893"/>
          <a:stretch/>
        </p:blipFill>
        <p:spPr>
          <a:xfrm>
            <a:off x="4843790" y="3138650"/>
            <a:ext cx="868960" cy="856825"/>
          </a:xfrm>
          <a:prstGeom prst="rect">
            <a:avLst/>
          </a:prstGeom>
          <a:noFill/>
          <a:ln>
            <a:noFill/>
          </a:ln>
        </p:spPr>
      </p:pic>
      <p:pic>
        <p:nvPicPr>
          <p:cNvPr id="23" name="Google Shape;23;p3"/>
          <p:cNvPicPr preferRelativeResize="0"/>
          <p:nvPr/>
        </p:nvPicPr>
        <p:blipFill rotWithShape="1">
          <a:blip r:embed="rId3">
            <a:alphaModFix/>
          </a:blip>
          <a:srcRect r="30045"/>
          <a:stretch/>
        </p:blipFill>
        <p:spPr>
          <a:xfrm>
            <a:off x="8642450" y="1370757"/>
            <a:ext cx="501549"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 name="Google Shape;26;p3"/>
          <p:cNvSpPr txBox="1">
            <a:spLocks noGrp="1"/>
          </p:cNvSpPr>
          <p:nvPr>
            <p:ph type="subTitle" idx="1"/>
          </p:nvPr>
        </p:nvSpPr>
        <p:spPr>
          <a:xfrm>
            <a:off x="514800" y="2702092"/>
            <a:ext cx="8114400" cy="415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
        <p:nvSpPr>
          <p:cNvPr id="27" name="Google Shape;27;p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28" name="Google Shape;28;p3"/>
          <p:cNvPicPr preferRelativeResize="0"/>
          <p:nvPr/>
        </p:nvPicPr>
        <p:blipFill rotWithShape="1">
          <a:blip r:embed="rId3">
            <a:alphaModFix/>
          </a:blip>
          <a:srcRect t="893" b="893"/>
          <a:stretch/>
        </p:blipFill>
        <p:spPr>
          <a:xfrm>
            <a:off x="8135275" y="254100"/>
            <a:ext cx="559400" cy="551575"/>
          </a:xfrm>
          <a:prstGeom prst="rect">
            <a:avLst/>
          </a:prstGeom>
          <a:noFill/>
          <a:ln>
            <a:noFill/>
          </a:ln>
        </p:spPr>
      </p:pic>
      <p:pic>
        <p:nvPicPr>
          <p:cNvPr id="29" name="Google Shape;29;p3"/>
          <p:cNvPicPr preferRelativeResize="0"/>
          <p:nvPr/>
        </p:nvPicPr>
        <p:blipFill rotWithShape="1">
          <a:blip r:embed="rId5">
            <a:alphaModFix/>
          </a:blip>
          <a:srcRect t="980" b="990"/>
          <a:stretch/>
        </p:blipFill>
        <p:spPr>
          <a:xfrm>
            <a:off x="5941581" y="711496"/>
            <a:ext cx="1313988" cy="1293307"/>
          </a:xfrm>
          <a:prstGeom prst="rect">
            <a:avLst/>
          </a:prstGeom>
          <a:noFill/>
          <a:ln>
            <a:noFill/>
          </a:ln>
        </p:spPr>
      </p:pic>
      <p:pic>
        <p:nvPicPr>
          <p:cNvPr id="30" name="Google Shape;30;p3"/>
          <p:cNvPicPr preferRelativeResize="0"/>
          <p:nvPr/>
        </p:nvPicPr>
        <p:blipFill rotWithShape="1">
          <a:blip r:embed="rId5">
            <a:alphaModFix/>
          </a:blip>
          <a:srcRect t="980" b="990"/>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4">
            <a:alphaModFix/>
          </a:blip>
          <a:srcRect b="44635"/>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4">
            <a:alphaModFix/>
          </a:blip>
          <a:srcRect t="32908"/>
          <a:stretch/>
        </p:blipFill>
        <p:spPr>
          <a:xfrm>
            <a:off x="3629000" y="0"/>
            <a:ext cx="2083750" cy="1403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3">
            <a:alphaModFix/>
          </a:blip>
          <a:srcRect t="670" b="670"/>
          <a:stretch/>
        </p:blipFill>
        <p:spPr>
          <a:xfrm>
            <a:off x="8166075" y="2563569"/>
            <a:ext cx="595150" cy="589532"/>
          </a:xfrm>
          <a:prstGeom prst="rect">
            <a:avLst/>
          </a:prstGeom>
          <a:noFill/>
          <a:ln>
            <a:noFill/>
          </a:ln>
        </p:spPr>
      </p:pic>
      <p:pic>
        <p:nvPicPr>
          <p:cNvPr id="35" name="Google Shape;35;p4"/>
          <p:cNvPicPr preferRelativeResize="0"/>
          <p:nvPr/>
        </p:nvPicPr>
        <p:blipFill rotWithShape="1">
          <a:blip r:embed="rId4">
            <a:alphaModFix/>
          </a:blip>
          <a:srcRect t="670" b="661"/>
          <a:stretch/>
        </p:blipFill>
        <p:spPr>
          <a:xfrm>
            <a:off x="7027447" y="297762"/>
            <a:ext cx="595150" cy="589551"/>
          </a:xfrm>
          <a:prstGeom prst="rect">
            <a:avLst/>
          </a:prstGeom>
          <a:noFill/>
          <a:ln>
            <a:noFill/>
          </a:ln>
        </p:spPr>
      </p:pic>
      <p:pic>
        <p:nvPicPr>
          <p:cNvPr id="36" name="Google Shape;36;p4"/>
          <p:cNvPicPr preferRelativeResize="0"/>
          <p:nvPr/>
        </p:nvPicPr>
        <p:blipFill rotWithShape="1">
          <a:blip r:embed="rId4">
            <a:alphaModFix/>
          </a:blip>
          <a:srcRect t="670" b="661"/>
          <a:stretch/>
        </p:blipFill>
        <p:spPr>
          <a:xfrm>
            <a:off x="1033005" y="3887925"/>
            <a:ext cx="929773" cy="921025"/>
          </a:xfrm>
          <a:prstGeom prst="rect">
            <a:avLst/>
          </a:prstGeom>
          <a:noFill/>
          <a:ln>
            <a:noFill/>
          </a:ln>
        </p:spPr>
      </p:pic>
      <p:sp>
        <p:nvSpPr>
          <p:cNvPr id="37" name="Google Shape;37;p4"/>
          <p:cNvSpPr/>
          <p:nvPr/>
        </p:nvSpPr>
        <p:spPr>
          <a:xfrm>
            <a:off x="665100" y="665100"/>
            <a:ext cx="7813800" cy="3813300"/>
          </a:xfrm>
          <a:prstGeom prst="roundRect">
            <a:avLst>
              <a:gd name="adj" fmla="val 1630"/>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body" idx="1"/>
          </p:nvPr>
        </p:nvSpPr>
        <p:spPr>
          <a:xfrm>
            <a:off x="1291100" y="2161800"/>
            <a:ext cx="6561600" cy="819900"/>
          </a:xfrm>
          <a:prstGeom prst="rect">
            <a:avLst/>
          </a:prstGeom>
        </p:spPr>
        <p:txBody>
          <a:bodyPr spcFirstLastPara="1" wrap="square" lIns="0" tIns="0" rIns="0" bIns="0" anchor="ctr" anchorCtr="0">
            <a:noAutofit/>
          </a:bodyPr>
          <a:lstStyle>
            <a:lvl1pPr marL="457200" lvl="0" indent="-431800" algn="ctr" rtl="0">
              <a:spcBef>
                <a:spcPts val="600"/>
              </a:spcBef>
              <a:spcAft>
                <a:spcPts val="0"/>
              </a:spcAft>
              <a:buSzPts val="3200"/>
              <a:buChar char="▸"/>
              <a:defRPr sz="3200"/>
            </a:lvl1pPr>
            <a:lvl2pPr marL="914400" lvl="1" indent="-431800" algn="ctr" rtl="0">
              <a:spcBef>
                <a:spcPts val="0"/>
              </a:spcBef>
              <a:spcAft>
                <a:spcPts val="0"/>
              </a:spcAft>
              <a:buSzPts val="3200"/>
              <a:buChar char="▹"/>
              <a:defRPr sz="3200"/>
            </a:lvl2pPr>
            <a:lvl3pPr marL="1371600" lvl="2" indent="-431800" algn="ctr" rtl="0">
              <a:spcBef>
                <a:spcPts val="0"/>
              </a:spcBef>
              <a:spcAft>
                <a:spcPts val="0"/>
              </a:spcAft>
              <a:buSzPts val="3200"/>
              <a:buChar char="▹"/>
              <a:defRPr sz="3200"/>
            </a:lvl3pPr>
            <a:lvl4pPr marL="1828800" lvl="3" indent="-431800" algn="ctr" rtl="0">
              <a:spcBef>
                <a:spcPts val="0"/>
              </a:spcBef>
              <a:spcAft>
                <a:spcPts val="0"/>
              </a:spcAft>
              <a:buSzPts val="3200"/>
              <a:buChar char="▹"/>
              <a:defRPr sz="3200"/>
            </a:lvl4pPr>
            <a:lvl5pPr marL="2286000" lvl="4" indent="-431800" algn="ctr" rtl="0">
              <a:spcBef>
                <a:spcPts val="0"/>
              </a:spcBef>
              <a:spcAft>
                <a:spcPts val="0"/>
              </a:spcAft>
              <a:buSzPts val="3200"/>
              <a:buChar char="▹"/>
              <a:defRPr sz="3200"/>
            </a:lvl5pPr>
            <a:lvl6pPr marL="2743200" lvl="5" indent="-431800" algn="ctr" rtl="0">
              <a:spcBef>
                <a:spcPts val="0"/>
              </a:spcBef>
              <a:spcAft>
                <a:spcPts val="0"/>
              </a:spcAft>
              <a:buSzPts val="3200"/>
              <a:buChar char="▹"/>
              <a:defRPr sz="3200"/>
            </a:lvl6pPr>
            <a:lvl7pPr marL="3200400" lvl="6" indent="-431800" algn="ctr" rtl="0">
              <a:spcBef>
                <a:spcPts val="0"/>
              </a:spcBef>
              <a:spcAft>
                <a:spcPts val="0"/>
              </a:spcAft>
              <a:buSzPts val="3200"/>
              <a:buChar char="▹"/>
              <a:defRPr sz="3200"/>
            </a:lvl7pPr>
            <a:lvl8pPr marL="3657600" lvl="7" indent="-431800" algn="ctr" rtl="0">
              <a:spcBef>
                <a:spcPts val="0"/>
              </a:spcBef>
              <a:spcAft>
                <a:spcPts val="0"/>
              </a:spcAft>
              <a:buSzPts val="3200"/>
              <a:buChar char="▹"/>
              <a:defRPr sz="3200"/>
            </a:lvl8pPr>
            <a:lvl9pPr marL="4114800" lvl="8" indent="-431800" algn="ctr" rtl="0">
              <a:spcBef>
                <a:spcPts val="0"/>
              </a:spcBef>
              <a:spcAft>
                <a:spcPts val="0"/>
              </a:spcAft>
              <a:buSzPts val="3200"/>
              <a:buChar char="■"/>
              <a:defRPr sz="3200"/>
            </a:lvl9pPr>
          </a:lstStyle>
          <a:p>
            <a:endParaRPr/>
          </a:p>
        </p:txBody>
      </p:sp>
      <p:sp>
        <p:nvSpPr>
          <p:cNvPr id="39" name="Google Shape;39;p4"/>
          <p:cNvSpPr txBox="1"/>
          <p:nvPr/>
        </p:nvSpPr>
        <p:spPr>
          <a:xfrm>
            <a:off x="3593400" y="419937"/>
            <a:ext cx="1957200" cy="653700"/>
          </a:xfrm>
          <a:prstGeom prst="rect">
            <a:avLst/>
          </a:prstGeom>
          <a:noFill/>
          <a:ln>
            <a:noFill/>
          </a:ln>
          <a:effectLst>
            <a:outerShdw blurRad="85725" dist="28575" dir="5400000" algn="bl" rotWithShape="0">
              <a:srgbClr val="000000">
                <a:alpha val="24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6000" b="1">
                <a:solidFill>
                  <a:schemeClr val="lt1"/>
                </a:solidFill>
                <a:latin typeface="Encode Sans Semi Condensed"/>
                <a:ea typeface="Encode Sans Semi Condensed"/>
                <a:cs typeface="Encode Sans Semi Condensed"/>
                <a:sym typeface="Encode Sans Semi Condensed"/>
              </a:rPr>
              <a:t>“</a:t>
            </a:r>
            <a:endParaRPr sz="6000" b="1">
              <a:solidFill>
                <a:schemeClr val="lt1"/>
              </a:solidFill>
              <a:latin typeface="Encode Sans Semi Condensed"/>
              <a:ea typeface="Encode Sans Semi Condensed"/>
              <a:cs typeface="Encode Sans Semi Condensed"/>
              <a:sym typeface="Encode Sans Semi Condensed"/>
            </a:endParaRPr>
          </a:p>
        </p:txBody>
      </p:sp>
      <p:sp>
        <p:nvSpPr>
          <p:cNvPr id="40" name="Google Shape;40;p4"/>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pic>
        <p:nvPicPr>
          <p:cNvPr id="41" name="Google Shape;41;p4"/>
          <p:cNvPicPr preferRelativeResize="0"/>
          <p:nvPr/>
        </p:nvPicPr>
        <p:blipFill rotWithShape="1">
          <a:blip r:embed="rId3">
            <a:alphaModFix/>
          </a:blip>
          <a:srcRect t="31866"/>
          <a:stretch/>
        </p:blipFill>
        <p:spPr>
          <a:xfrm>
            <a:off x="1048650" y="0"/>
            <a:ext cx="1732351" cy="1185075"/>
          </a:xfrm>
          <a:prstGeom prst="rect">
            <a:avLst/>
          </a:prstGeom>
          <a:noFill/>
          <a:ln>
            <a:noFill/>
          </a:ln>
        </p:spPr>
      </p:pic>
      <p:pic>
        <p:nvPicPr>
          <p:cNvPr id="42" name="Google Shape;42;p4"/>
          <p:cNvPicPr preferRelativeResize="0"/>
          <p:nvPr/>
        </p:nvPicPr>
        <p:blipFill rotWithShape="1">
          <a:blip r:embed="rId5">
            <a:alphaModFix/>
          </a:blip>
          <a:srcRect t="980" b="990"/>
          <a:stretch/>
        </p:blipFill>
        <p:spPr>
          <a:xfrm>
            <a:off x="281325" y="1351150"/>
            <a:ext cx="710101" cy="698926"/>
          </a:xfrm>
          <a:prstGeom prst="rect">
            <a:avLst/>
          </a:prstGeom>
          <a:noFill/>
          <a:ln>
            <a:noFill/>
          </a:ln>
        </p:spPr>
      </p:pic>
      <p:pic>
        <p:nvPicPr>
          <p:cNvPr id="43" name="Google Shape;43;p4"/>
          <p:cNvPicPr preferRelativeResize="0"/>
          <p:nvPr/>
        </p:nvPicPr>
        <p:blipFill rotWithShape="1">
          <a:blip r:embed="rId5">
            <a:alphaModFix/>
          </a:blip>
          <a:srcRect t="980" b="990"/>
          <a:stretch/>
        </p:blipFill>
        <p:spPr>
          <a:xfrm>
            <a:off x="7327875" y="3817675"/>
            <a:ext cx="1007150" cy="991275"/>
          </a:xfrm>
          <a:prstGeom prst="rect">
            <a:avLst/>
          </a:prstGeom>
          <a:noFill/>
          <a:ln>
            <a:noFill/>
          </a:ln>
        </p:spPr>
      </p:pic>
      <p:pic>
        <p:nvPicPr>
          <p:cNvPr id="44" name="Google Shape;44;p4"/>
          <p:cNvPicPr preferRelativeResize="0"/>
          <p:nvPr/>
        </p:nvPicPr>
        <p:blipFill rotWithShape="1">
          <a:blip r:embed="rId3">
            <a:alphaModFix/>
          </a:blip>
          <a:srcRect r="27808"/>
          <a:stretch/>
        </p:blipFill>
        <p:spPr>
          <a:xfrm>
            <a:off x="7910125" y="182975"/>
            <a:ext cx="1233875" cy="1716026"/>
          </a:xfrm>
          <a:prstGeom prst="rect">
            <a:avLst/>
          </a:prstGeom>
          <a:noFill/>
          <a:ln>
            <a:noFill/>
          </a:ln>
        </p:spPr>
      </p:pic>
      <p:pic>
        <p:nvPicPr>
          <p:cNvPr id="45" name="Google Shape;45;p4"/>
          <p:cNvPicPr preferRelativeResize="0"/>
          <p:nvPr/>
        </p:nvPicPr>
        <p:blipFill rotWithShape="1">
          <a:blip r:embed="rId3">
            <a:alphaModFix/>
          </a:blip>
          <a:srcRect l="28341"/>
          <a:stretch/>
        </p:blipFill>
        <p:spPr>
          <a:xfrm>
            <a:off x="0" y="2680300"/>
            <a:ext cx="315900" cy="4426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9"/>
        <p:cNvGrpSpPr/>
        <p:nvPr/>
      </p:nvGrpSpPr>
      <p:grpSpPr>
        <a:xfrm>
          <a:off x="0" y="0"/>
          <a:ext cx="0" cy="0"/>
          <a:chOff x="0" y="0"/>
          <a:chExt cx="0" cy="0"/>
        </a:xfrm>
      </p:grpSpPr>
      <p:pic>
        <p:nvPicPr>
          <p:cNvPr id="60" name="Google Shape;60;p6"/>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61" name="Google Shape;61;p6"/>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62" name="Google Shape;62;p6"/>
          <p:cNvGrpSpPr/>
          <p:nvPr/>
        </p:nvGrpSpPr>
        <p:grpSpPr>
          <a:xfrm>
            <a:off x="0" y="809153"/>
            <a:ext cx="9144000" cy="665100"/>
            <a:chOff x="0" y="809153"/>
            <a:chExt cx="9144000" cy="665100"/>
          </a:xfrm>
        </p:grpSpPr>
        <p:sp>
          <p:nvSpPr>
            <p:cNvPr id="63" name="Google Shape;63;p6"/>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6" name="Google Shape;66;p6"/>
          <p:cNvSpPr txBox="1">
            <a:spLocks noGrp="1"/>
          </p:cNvSpPr>
          <p:nvPr>
            <p:ph type="body" idx="1"/>
          </p:nvPr>
        </p:nvSpPr>
        <p:spPr>
          <a:xfrm>
            <a:off x="514800"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7" name="Google Shape;67;p6"/>
          <p:cNvSpPr txBox="1">
            <a:spLocks noGrp="1"/>
          </p:cNvSpPr>
          <p:nvPr>
            <p:ph type="body" idx="2"/>
          </p:nvPr>
        </p:nvSpPr>
        <p:spPr>
          <a:xfrm>
            <a:off x="3897594" y="1582775"/>
            <a:ext cx="2991000" cy="2960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68" name="Google Shape;68;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6"/>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70" name="Google Shape;70;p6"/>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71" name="Google Shape;71;p6"/>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72" name="Google Shape;72;p6"/>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89" name="Google Shape;89;p8"/>
          <p:cNvGrpSpPr/>
          <p:nvPr/>
        </p:nvGrpSpPr>
        <p:grpSpPr>
          <a:xfrm>
            <a:off x="0" y="80915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95" name="Google Shape;95;p8"/>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96" name="Google Shape;96;p8"/>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97" name="Google Shape;97;p8"/>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small">
  <p:cSld name="Title only small">
    <p:bg>
      <p:bgPr>
        <a:blipFill>
          <a:blip r:embed="rId2">
            <a:alphaModFix/>
          </a:blip>
          <a:stretch>
            <a:fillRect/>
          </a:stretch>
        </a:blipFill>
        <a:effectLst/>
      </p:bgPr>
    </p:bg>
    <p:spTree>
      <p:nvGrpSpPr>
        <p:cNvPr id="1" name="Shape 98"/>
        <p:cNvGrpSpPr/>
        <p:nvPr/>
      </p:nvGrpSpPr>
      <p:grpSpPr>
        <a:xfrm>
          <a:off x="0" y="0"/>
          <a:ext cx="0" cy="0"/>
          <a:chOff x="0" y="0"/>
          <a:chExt cx="0" cy="0"/>
        </a:xfrm>
      </p:grpSpPr>
      <p:grpSp>
        <p:nvGrpSpPr>
          <p:cNvPr id="99" name="Google Shape;99;p9"/>
          <p:cNvGrpSpPr/>
          <p:nvPr/>
        </p:nvGrpSpPr>
        <p:grpSpPr>
          <a:xfrm rot="5400000">
            <a:off x="4284135" y="-1236127"/>
            <a:ext cx="575700" cy="3047954"/>
            <a:chOff x="0" y="809153"/>
            <a:chExt cx="575700" cy="665100"/>
          </a:xfrm>
        </p:grpSpPr>
        <p:sp>
          <p:nvSpPr>
            <p:cNvPr id="100" name="Google Shape;100;p9"/>
            <p:cNvSpPr/>
            <p:nvPr/>
          </p:nvSpPr>
          <p:spPr>
            <a:xfrm>
              <a:off x="0" y="809153"/>
              <a:ext cx="5757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3" name="Google Shape;103;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rotWithShape="1">
          <a:blip r:embed="rId3">
            <a:alphaModFix/>
          </a:blip>
          <a:srcRect t="670" b="670"/>
          <a:stretch/>
        </p:blipFill>
        <p:spPr>
          <a:xfrm>
            <a:off x="8280475" y="2416469"/>
            <a:ext cx="595150" cy="589532"/>
          </a:xfrm>
          <a:prstGeom prst="rect">
            <a:avLst/>
          </a:prstGeom>
          <a:noFill/>
          <a:ln>
            <a:noFill/>
          </a:ln>
        </p:spPr>
      </p:pic>
      <p:pic>
        <p:nvPicPr>
          <p:cNvPr id="105" name="Google Shape;105;p9"/>
          <p:cNvPicPr preferRelativeResize="0"/>
          <p:nvPr/>
        </p:nvPicPr>
        <p:blipFill rotWithShape="1">
          <a:blip r:embed="rId4">
            <a:alphaModFix/>
          </a:blip>
          <a:srcRect t="670" b="661"/>
          <a:stretch/>
        </p:blipFill>
        <p:spPr>
          <a:xfrm>
            <a:off x="7027447" y="232387"/>
            <a:ext cx="595150" cy="589551"/>
          </a:xfrm>
          <a:prstGeom prst="rect">
            <a:avLst/>
          </a:prstGeom>
          <a:noFill/>
          <a:ln>
            <a:noFill/>
          </a:ln>
        </p:spPr>
      </p:pic>
      <p:pic>
        <p:nvPicPr>
          <p:cNvPr id="106" name="Google Shape;106;p9"/>
          <p:cNvPicPr preferRelativeResize="0"/>
          <p:nvPr/>
        </p:nvPicPr>
        <p:blipFill rotWithShape="1">
          <a:blip r:embed="rId4">
            <a:alphaModFix/>
          </a:blip>
          <a:srcRect t="670" b="661"/>
          <a:stretch/>
        </p:blipFill>
        <p:spPr>
          <a:xfrm>
            <a:off x="371105" y="3969625"/>
            <a:ext cx="929773" cy="921025"/>
          </a:xfrm>
          <a:prstGeom prst="rect">
            <a:avLst/>
          </a:prstGeom>
          <a:noFill/>
          <a:ln>
            <a:noFill/>
          </a:ln>
        </p:spPr>
      </p:pic>
      <p:pic>
        <p:nvPicPr>
          <p:cNvPr id="107" name="Google Shape;107;p9"/>
          <p:cNvPicPr preferRelativeResize="0"/>
          <p:nvPr/>
        </p:nvPicPr>
        <p:blipFill rotWithShape="1">
          <a:blip r:embed="rId3">
            <a:alphaModFix/>
          </a:blip>
          <a:srcRect t="31866"/>
          <a:stretch/>
        </p:blipFill>
        <p:spPr>
          <a:xfrm>
            <a:off x="315900" y="0"/>
            <a:ext cx="1732351" cy="1185075"/>
          </a:xfrm>
          <a:prstGeom prst="rect">
            <a:avLst/>
          </a:prstGeom>
          <a:noFill/>
          <a:ln>
            <a:noFill/>
          </a:ln>
        </p:spPr>
      </p:pic>
      <p:pic>
        <p:nvPicPr>
          <p:cNvPr id="108" name="Google Shape;108;p9"/>
          <p:cNvPicPr preferRelativeResize="0"/>
          <p:nvPr/>
        </p:nvPicPr>
        <p:blipFill rotWithShape="1">
          <a:blip r:embed="rId5">
            <a:alphaModFix/>
          </a:blip>
          <a:srcRect t="980" b="990"/>
          <a:stretch/>
        </p:blipFill>
        <p:spPr>
          <a:xfrm>
            <a:off x="281325" y="1351150"/>
            <a:ext cx="710101" cy="698926"/>
          </a:xfrm>
          <a:prstGeom prst="rect">
            <a:avLst/>
          </a:prstGeom>
          <a:noFill/>
          <a:ln>
            <a:noFill/>
          </a:ln>
        </p:spPr>
      </p:pic>
      <p:pic>
        <p:nvPicPr>
          <p:cNvPr id="109" name="Google Shape;109;p9"/>
          <p:cNvPicPr preferRelativeResize="0"/>
          <p:nvPr/>
        </p:nvPicPr>
        <p:blipFill rotWithShape="1">
          <a:blip r:embed="rId5">
            <a:alphaModFix/>
          </a:blip>
          <a:srcRect t="980" b="990"/>
          <a:stretch/>
        </p:blipFill>
        <p:spPr>
          <a:xfrm>
            <a:off x="8033925" y="3686350"/>
            <a:ext cx="841700" cy="828426"/>
          </a:xfrm>
          <a:prstGeom prst="rect">
            <a:avLst/>
          </a:prstGeom>
          <a:noFill/>
          <a:ln>
            <a:noFill/>
          </a:ln>
        </p:spPr>
      </p:pic>
      <p:pic>
        <p:nvPicPr>
          <p:cNvPr id="110" name="Google Shape;110;p9"/>
          <p:cNvPicPr preferRelativeResize="0"/>
          <p:nvPr/>
        </p:nvPicPr>
        <p:blipFill rotWithShape="1">
          <a:blip r:embed="rId3">
            <a:alphaModFix/>
          </a:blip>
          <a:srcRect r="27808"/>
          <a:stretch/>
        </p:blipFill>
        <p:spPr>
          <a:xfrm>
            <a:off x="7910125" y="182975"/>
            <a:ext cx="1233875" cy="1716026"/>
          </a:xfrm>
          <a:prstGeom prst="rect">
            <a:avLst/>
          </a:prstGeom>
          <a:noFill/>
          <a:ln>
            <a:noFill/>
          </a:ln>
        </p:spPr>
      </p:pic>
      <p:pic>
        <p:nvPicPr>
          <p:cNvPr id="111" name="Google Shape;111;p9"/>
          <p:cNvPicPr preferRelativeResize="0"/>
          <p:nvPr/>
        </p:nvPicPr>
        <p:blipFill rotWithShape="1">
          <a:blip r:embed="rId3">
            <a:alphaModFix/>
          </a:blip>
          <a:srcRect l="28341"/>
          <a:stretch/>
        </p:blipFill>
        <p:spPr>
          <a:xfrm>
            <a:off x="0" y="2680300"/>
            <a:ext cx="315900" cy="442601"/>
          </a:xfrm>
          <a:prstGeom prst="rect">
            <a:avLst/>
          </a:prstGeom>
          <a:noFill/>
          <a:ln>
            <a:noFill/>
          </a:ln>
        </p:spPr>
      </p:pic>
    </p:spTree>
    <p:extLst>
      <p:ext uri="{BB962C8B-B14F-4D97-AF65-F5344CB8AC3E}">
        <p14:creationId xmlns:p14="http://schemas.microsoft.com/office/powerpoint/2010/main" val="638417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61"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ww.nhlbi.nih.gov/news/2022/smoking-associated-increased-risk-severe-covid-19-outcome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www.kaggle.com/datasets/georgesaavedra/covid19-dataset" TargetMode="External"/><Relationship Id="rId5" Type="http://schemas.openxmlformats.org/officeDocument/2006/relationships/hyperlink" Target="https://www.hopkinsmedicine.org/health/conditions-and-diseases/coronavirus"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ourworldindata.org/covid-stringency-index" TargetMode="External"/><Relationship Id="rId5" Type="http://schemas.openxmlformats.org/officeDocument/2006/relationships/hyperlink" Target="https://www.heart.org/en/news/2023/01/27/researchers-take-a-closer-look-at-what-covid-19-does-to-the-heart" TargetMode="Externa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ctrTitle"/>
          </p:nvPr>
        </p:nvSpPr>
        <p:spPr>
          <a:xfrm>
            <a:off x="514800" y="2010200"/>
            <a:ext cx="8629200" cy="1141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latin typeface="HELVETICA" panose="020B0604020202020204" pitchFamily="34" charset="0"/>
                <a:cs typeface="HELVETICA" panose="020B0604020202020204" pitchFamily="34" charset="0"/>
              </a:rPr>
              <a:t>CORONAVIRUS PANDEMIC ( COVID -19 ) </a:t>
            </a:r>
            <a:endParaRPr dirty="0">
              <a:latin typeface="HELVETICA" panose="020B0604020202020204" pitchFamily="34" charset="0"/>
              <a:cs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Challenges with Dataset</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10</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95866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rgbClr val="FFFFFF"/>
                </a:solidFill>
              </a:rPr>
              <a:t>There was some information on country column which was false so cleaning the data from python.</a:t>
            </a:r>
          </a:p>
        </p:txBody>
      </p:sp>
    </p:spTree>
    <p:extLst>
      <p:ext uri="{BB962C8B-B14F-4D97-AF65-F5344CB8AC3E}">
        <p14:creationId xmlns:p14="http://schemas.microsoft.com/office/powerpoint/2010/main" val="143934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Dataset Description</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11</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80532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About </a:t>
            </a:r>
            <a:r>
              <a:rPr lang="en-GB" sz="2000" b="1" dirty="0">
                <a:solidFill>
                  <a:schemeClr val="bg1"/>
                </a:solidFill>
                <a:latin typeface="HELVETICA" panose="020B0604020202020204" pitchFamily="34" charset="0"/>
                <a:cs typeface="HELVETICA" panose="020B0604020202020204" pitchFamily="34" charset="0"/>
              </a:rPr>
              <a:t>157K</a:t>
            </a:r>
            <a:r>
              <a:rPr lang="en-GB" sz="2000" dirty="0">
                <a:solidFill>
                  <a:schemeClr val="bg1"/>
                </a:solidFill>
                <a:latin typeface="HELVETICA" panose="020B0604020202020204" pitchFamily="34" charset="0"/>
                <a:cs typeface="HELVETICA" panose="020B0604020202020204" pitchFamily="34" charset="0"/>
              </a:rPr>
              <a:t> covid records.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Covering </a:t>
            </a:r>
            <a:r>
              <a:rPr lang="en-GB" sz="2000" b="1" dirty="0">
                <a:solidFill>
                  <a:schemeClr val="bg1"/>
                </a:solidFill>
                <a:latin typeface="HELVETICA" panose="020B0604020202020204" pitchFamily="34" charset="0"/>
                <a:cs typeface="HELVETICA" panose="020B0604020202020204" pitchFamily="34" charset="0"/>
              </a:rPr>
              <a:t>6</a:t>
            </a:r>
            <a:r>
              <a:rPr lang="en-GB" sz="2000" dirty="0">
                <a:solidFill>
                  <a:schemeClr val="bg1"/>
                </a:solidFill>
                <a:latin typeface="HELVETICA" panose="020B0604020202020204" pitchFamily="34" charset="0"/>
                <a:cs typeface="HELVETICA" panose="020B0604020202020204" pitchFamily="34" charset="0"/>
              </a:rPr>
              <a:t> continents and 227 countries.</a:t>
            </a:r>
          </a:p>
          <a:p>
            <a:pPr marL="342900" indent="-342900">
              <a:lnSpc>
                <a:spcPct val="150000"/>
              </a:lnSpc>
              <a:buClr>
                <a:schemeClr val="bg1"/>
              </a:buClr>
              <a:buFont typeface="Wingdings" panose="05000000000000000000" pitchFamily="2" charset="2"/>
              <a:buChar char="Ø"/>
            </a:pPr>
            <a:r>
              <a:rPr lang="en-US" sz="2000" dirty="0">
                <a:solidFill>
                  <a:srgbClr val="FFFFFF"/>
                </a:solidFill>
              </a:rPr>
              <a:t>The data was gathered from a variety of sources, including the World Health Organization (WHO), the European Centre for Disease Prevention and Control (ECDC), and specific country government websites.</a:t>
            </a:r>
            <a:endParaRPr lang="en-GB" sz="20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6593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7"/>
          <p:cNvSpPr txBox="1">
            <a:spLocks noGrp="1"/>
          </p:cNvSpPr>
          <p:nvPr>
            <p:ph type="ctrTitle"/>
          </p:nvPr>
        </p:nvSpPr>
        <p:spPr>
          <a:xfrm>
            <a:off x="514800" y="2308048"/>
            <a:ext cx="8114400" cy="65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000" dirty="0">
                <a:latin typeface="HELVETICA" panose="020B0604020202020204" pitchFamily="34" charset="0"/>
                <a:cs typeface="HELVETICA" panose="020B0604020202020204" pitchFamily="34" charset="0"/>
              </a:rPr>
              <a:t>DATA ANALYSIS</a:t>
            </a:r>
            <a:endParaRPr sz="5000" dirty="0">
              <a:latin typeface="HELVETICA" panose="020B0604020202020204" pitchFamily="34" charset="0"/>
              <a:cs typeface="HELVETICA"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905256" y="29766"/>
            <a:ext cx="7050024" cy="70175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Circle Chart: </a:t>
            </a:r>
            <a:r>
              <a:rPr lang="en-US" dirty="0">
                <a:latin typeface="HELVETICA" panose="020B0604020202020204" pitchFamily="34" charset="0"/>
                <a:cs typeface="HELVETICA" panose="020B0604020202020204" pitchFamily="34" charset="0"/>
              </a:rPr>
              <a:t>Analyze the key parameter index of all important aspects</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323165"/>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Key parameter index , this graphs shows us how 2021 was the most  affected year .</a:t>
            </a:r>
            <a:endParaRPr lang="en-IN" sz="1500" b="1" dirty="0">
              <a:solidFill>
                <a:schemeClr val="bg1"/>
              </a:solidFill>
            </a:endParaRPr>
          </a:p>
        </p:txBody>
      </p:sp>
      <p:pic>
        <p:nvPicPr>
          <p:cNvPr id="7" name="Picture 6">
            <a:extLst>
              <a:ext uri="{FF2B5EF4-FFF2-40B4-BE49-F238E27FC236}">
                <a16:creationId xmlns:a16="http://schemas.microsoft.com/office/drawing/2014/main" id="{22AB9C94-C8DD-7077-5C3D-E67418B71668}"/>
              </a:ext>
            </a:extLst>
          </p:cNvPr>
          <p:cNvPicPr>
            <a:picLocks noChangeAspect="1"/>
          </p:cNvPicPr>
          <p:nvPr/>
        </p:nvPicPr>
        <p:blipFill rotWithShape="1">
          <a:blip r:embed="rId3"/>
          <a:srcRect b="3577"/>
          <a:stretch/>
        </p:blipFill>
        <p:spPr>
          <a:xfrm>
            <a:off x="1033272" y="731520"/>
            <a:ext cx="6757713" cy="36742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649224" y="89456"/>
            <a:ext cx="7508271" cy="544528"/>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bg1"/>
                </a:solidFill>
                <a:latin typeface="HELVETICA" panose="020B0604020202020204" pitchFamily="34" charset="0"/>
                <a:cs typeface="HELVETICA" panose="020B0604020202020204" pitchFamily="34" charset="0"/>
              </a:rPr>
              <a:t>The Dispersion of COVID-19 cases among various continents and countries</a:t>
            </a:r>
            <a:endParaRPr sz="2000"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553998"/>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This chart tells us the total number of confirmed cases in different continents . Europe hit hard by covid-19.</a:t>
            </a:r>
            <a:endParaRPr lang="en-IN" sz="1500" b="1" dirty="0">
              <a:solidFill>
                <a:schemeClr val="bg1"/>
              </a:solidFill>
            </a:endParaRPr>
          </a:p>
        </p:txBody>
      </p:sp>
      <p:pic>
        <p:nvPicPr>
          <p:cNvPr id="6" name="Picture 5">
            <a:extLst>
              <a:ext uri="{FF2B5EF4-FFF2-40B4-BE49-F238E27FC236}">
                <a16:creationId xmlns:a16="http://schemas.microsoft.com/office/drawing/2014/main" id="{1A9F16DB-A5A3-E071-1F88-41894F9FA84D}"/>
              </a:ext>
            </a:extLst>
          </p:cNvPr>
          <p:cNvPicPr>
            <a:picLocks noChangeAspect="1"/>
          </p:cNvPicPr>
          <p:nvPr/>
        </p:nvPicPr>
        <p:blipFill rotWithShape="1">
          <a:blip r:embed="rId3"/>
          <a:srcRect b="3262"/>
          <a:stretch/>
        </p:blipFill>
        <p:spPr>
          <a:xfrm>
            <a:off x="1208049" y="650780"/>
            <a:ext cx="6727902" cy="3661025"/>
          </a:xfrm>
          <a:prstGeom prst="rect">
            <a:avLst/>
          </a:prstGeom>
        </p:spPr>
      </p:pic>
    </p:spTree>
    <p:extLst>
      <p:ext uri="{BB962C8B-B14F-4D97-AF65-F5344CB8AC3E}">
        <p14:creationId xmlns:p14="http://schemas.microsoft.com/office/powerpoint/2010/main" val="453675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Maps</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323165"/>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The map shows us total confirmed cases in different countries.</a:t>
            </a:r>
            <a:endParaRPr lang="en-IN" sz="1500" b="1" dirty="0">
              <a:solidFill>
                <a:schemeClr val="bg1"/>
              </a:solidFill>
            </a:endParaRPr>
          </a:p>
        </p:txBody>
      </p:sp>
      <p:pic>
        <p:nvPicPr>
          <p:cNvPr id="5" name="Picture 4">
            <a:extLst>
              <a:ext uri="{FF2B5EF4-FFF2-40B4-BE49-F238E27FC236}">
                <a16:creationId xmlns:a16="http://schemas.microsoft.com/office/drawing/2014/main" id="{037B419D-6BA4-2852-C0A2-8758BDE097CE}"/>
              </a:ext>
            </a:extLst>
          </p:cNvPr>
          <p:cNvPicPr>
            <a:picLocks noChangeAspect="1"/>
          </p:cNvPicPr>
          <p:nvPr/>
        </p:nvPicPr>
        <p:blipFill rotWithShape="1">
          <a:blip r:embed="rId3"/>
          <a:srcRect b="3544"/>
          <a:stretch/>
        </p:blipFill>
        <p:spPr>
          <a:xfrm>
            <a:off x="1400923" y="759272"/>
            <a:ext cx="6342153" cy="3441021"/>
          </a:xfrm>
          <a:prstGeom prst="rect">
            <a:avLst/>
          </a:prstGeom>
        </p:spPr>
      </p:pic>
    </p:spTree>
    <p:extLst>
      <p:ext uri="{BB962C8B-B14F-4D97-AF65-F5344CB8AC3E}">
        <p14:creationId xmlns:p14="http://schemas.microsoft.com/office/powerpoint/2010/main" val="512057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Heat Maps</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383927"/>
            <a:ext cx="8482356" cy="553998"/>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Stringency index for different continents and at top is Africa in its 2</a:t>
            </a:r>
            <a:r>
              <a:rPr lang="en-IN" sz="1500" b="1" baseline="30000" dirty="0">
                <a:solidFill>
                  <a:schemeClr val="bg1"/>
                </a:solidFill>
                <a:latin typeface="HELVETICA" panose="020B0604020202020204" pitchFamily="34" charset="0"/>
                <a:cs typeface="HELVETICA" panose="020B0604020202020204" pitchFamily="34" charset="0"/>
              </a:rPr>
              <a:t>nd</a:t>
            </a:r>
            <a:r>
              <a:rPr lang="en-IN" sz="1500" b="1" dirty="0">
                <a:solidFill>
                  <a:schemeClr val="bg1"/>
                </a:solidFill>
                <a:latin typeface="HELVETICA" panose="020B0604020202020204" pitchFamily="34" charset="0"/>
                <a:cs typeface="HELVETICA" panose="020B0604020202020204" pitchFamily="34" charset="0"/>
              </a:rPr>
              <a:t> quarter and least is of Oceania with 15k in its 1</a:t>
            </a:r>
            <a:r>
              <a:rPr lang="en-IN" sz="1500" b="1" baseline="30000" dirty="0">
                <a:solidFill>
                  <a:schemeClr val="bg1"/>
                </a:solidFill>
                <a:latin typeface="HELVETICA" panose="020B0604020202020204" pitchFamily="34" charset="0"/>
                <a:cs typeface="HELVETICA" panose="020B0604020202020204" pitchFamily="34" charset="0"/>
              </a:rPr>
              <a:t>st</a:t>
            </a:r>
            <a:r>
              <a:rPr lang="en-IN" sz="1500" b="1" dirty="0">
                <a:solidFill>
                  <a:schemeClr val="bg1"/>
                </a:solidFill>
                <a:latin typeface="HELVETICA" panose="020B0604020202020204" pitchFamily="34" charset="0"/>
                <a:cs typeface="HELVETICA" panose="020B0604020202020204" pitchFamily="34" charset="0"/>
              </a:rPr>
              <a:t> quarter.</a:t>
            </a:r>
          </a:p>
        </p:txBody>
      </p:sp>
      <p:pic>
        <p:nvPicPr>
          <p:cNvPr id="3" name="Picture 2">
            <a:extLst>
              <a:ext uri="{FF2B5EF4-FFF2-40B4-BE49-F238E27FC236}">
                <a16:creationId xmlns:a16="http://schemas.microsoft.com/office/drawing/2014/main" id="{6232A2C9-DE4B-791D-8C7B-BF9848A7D853}"/>
              </a:ext>
            </a:extLst>
          </p:cNvPr>
          <p:cNvPicPr>
            <a:picLocks noChangeAspect="1"/>
          </p:cNvPicPr>
          <p:nvPr/>
        </p:nvPicPr>
        <p:blipFill rotWithShape="1">
          <a:blip r:embed="rId3"/>
          <a:srcRect l="24065" t="16910" b="22408"/>
          <a:stretch/>
        </p:blipFill>
        <p:spPr>
          <a:xfrm>
            <a:off x="1214553" y="938373"/>
            <a:ext cx="6943493" cy="3263591"/>
          </a:xfrm>
          <a:prstGeom prst="rect">
            <a:avLst/>
          </a:prstGeom>
        </p:spPr>
      </p:pic>
    </p:spTree>
    <p:extLst>
      <p:ext uri="{BB962C8B-B14F-4D97-AF65-F5344CB8AC3E}">
        <p14:creationId xmlns:p14="http://schemas.microsoft.com/office/powerpoint/2010/main" val="3818213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dirty="0">
                <a:latin typeface="HELVETICA" panose="020B0604020202020204" pitchFamily="34" charset="0"/>
                <a:cs typeface="HELVETICA" panose="020B0604020202020204" pitchFamily="34" charset="0"/>
              </a:rPr>
              <a:t>Bar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323165"/>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Here, Mexico has highest average covid positive rate with 31.77%</a:t>
            </a:r>
            <a:endParaRPr lang="en-IN" sz="1500" b="1" dirty="0">
              <a:solidFill>
                <a:schemeClr val="bg1"/>
              </a:solidFill>
            </a:endParaRPr>
          </a:p>
        </p:txBody>
      </p:sp>
      <p:pic>
        <p:nvPicPr>
          <p:cNvPr id="3" name="Picture 2">
            <a:extLst>
              <a:ext uri="{FF2B5EF4-FFF2-40B4-BE49-F238E27FC236}">
                <a16:creationId xmlns:a16="http://schemas.microsoft.com/office/drawing/2014/main" id="{3589217A-3A4F-61BC-9021-A2548CBA6B7F}"/>
              </a:ext>
            </a:extLst>
          </p:cNvPr>
          <p:cNvPicPr>
            <a:picLocks noChangeAspect="1"/>
          </p:cNvPicPr>
          <p:nvPr/>
        </p:nvPicPr>
        <p:blipFill rotWithShape="1">
          <a:blip r:embed="rId3"/>
          <a:srcRect b="3804"/>
          <a:stretch/>
        </p:blipFill>
        <p:spPr>
          <a:xfrm>
            <a:off x="1464527" y="823796"/>
            <a:ext cx="6363630" cy="3443404"/>
          </a:xfrm>
          <a:prstGeom prst="rect">
            <a:avLst/>
          </a:prstGeom>
        </p:spPr>
      </p:pic>
    </p:spTree>
    <p:extLst>
      <p:ext uri="{BB962C8B-B14F-4D97-AF65-F5344CB8AC3E}">
        <p14:creationId xmlns:p14="http://schemas.microsoft.com/office/powerpoint/2010/main" val="208390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Butterfly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094595"/>
            <a:ext cx="8482356" cy="1015663"/>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Difference in values of total cases and total deaths.</a:t>
            </a:r>
            <a:br>
              <a:rPr lang="en-IN" sz="1500" b="1" dirty="0">
                <a:solidFill>
                  <a:schemeClr val="bg1"/>
                </a:solidFill>
                <a:latin typeface="HELVETICA" panose="020B0604020202020204" pitchFamily="34" charset="0"/>
                <a:cs typeface="HELVETICA" panose="020B0604020202020204" pitchFamily="34" charset="0"/>
              </a:rPr>
            </a:br>
            <a:r>
              <a:rPr lang="en-IN" sz="1500" b="1" dirty="0">
                <a:solidFill>
                  <a:schemeClr val="bg1"/>
                </a:solidFill>
                <a:latin typeface="HELVETICA" panose="020B0604020202020204" pitchFamily="34" charset="0"/>
                <a:cs typeface="HELVETICA" panose="020B0604020202020204" pitchFamily="34" charset="0"/>
              </a:rPr>
              <a:t>You can see all the number of deaths are less than number of cases . We can also say that means total cases might also have people who are false positive or have very mild effects of covid.</a:t>
            </a:r>
          </a:p>
        </p:txBody>
      </p:sp>
      <p:pic>
        <p:nvPicPr>
          <p:cNvPr id="5" name="Picture 4">
            <a:extLst>
              <a:ext uri="{FF2B5EF4-FFF2-40B4-BE49-F238E27FC236}">
                <a16:creationId xmlns:a16="http://schemas.microsoft.com/office/drawing/2014/main" id="{85FC6465-9463-DC78-847B-B0494827DF6D}"/>
              </a:ext>
            </a:extLst>
          </p:cNvPr>
          <p:cNvPicPr>
            <a:picLocks noChangeAspect="1"/>
          </p:cNvPicPr>
          <p:nvPr/>
        </p:nvPicPr>
        <p:blipFill rotWithShape="1">
          <a:blip r:embed="rId3"/>
          <a:srcRect b="3595"/>
          <a:stretch/>
        </p:blipFill>
        <p:spPr>
          <a:xfrm>
            <a:off x="1355079" y="654410"/>
            <a:ext cx="6374367" cy="3456674"/>
          </a:xfrm>
          <a:prstGeom prst="rect">
            <a:avLst/>
          </a:prstGeom>
        </p:spPr>
      </p:pic>
    </p:spTree>
    <p:extLst>
      <p:ext uri="{BB962C8B-B14F-4D97-AF65-F5344CB8AC3E}">
        <p14:creationId xmlns:p14="http://schemas.microsoft.com/office/powerpoint/2010/main" val="360700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Double Bar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331889"/>
            <a:ext cx="8482356" cy="784830"/>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We are seeing the number of female smoker vs male smokers .</a:t>
            </a:r>
            <a:br>
              <a:rPr lang="en-IN" sz="1500" b="1" dirty="0">
                <a:solidFill>
                  <a:schemeClr val="bg1"/>
                </a:solidFill>
                <a:latin typeface="HELVETICA" panose="020B0604020202020204" pitchFamily="34" charset="0"/>
                <a:cs typeface="HELVETICA" panose="020B0604020202020204" pitchFamily="34" charset="0"/>
              </a:rPr>
            </a:br>
            <a:r>
              <a:rPr lang="en-IN" sz="1500" b="1" dirty="0">
                <a:solidFill>
                  <a:schemeClr val="bg1"/>
                </a:solidFill>
                <a:latin typeface="HELVETICA" panose="020B0604020202020204" pitchFamily="34" charset="0"/>
                <a:cs typeface="HELVETICA" panose="020B0604020202020204" pitchFamily="34" charset="0"/>
              </a:rPr>
              <a:t>According to this chart, Asia and Europe has highest no. of smokers. Also, Male smokers are  more effected then Females.</a:t>
            </a:r>
          </a:p>
        </p:txBody>
      </p:sp>
      <p:pic>
        <p:nvPicPr>
          <p:cNvPr id="5" name="Picture 4">
            <a:extLst>
              <a:ext uri="{FF2B5EF4-FFF2-40B4-BE49-F238E27FC236}">
                <a16:creationId xmlns:a16="http://schemas.microsoft.com/office/drawing/2014/main" id="{20A56810-CB19-308E-B216-B51C6862E3DC}"/>
              </a:ext>
            </a:extLst>
          </p:cNvPr>
          <p:cNvPicPr>
            <a:picLocks noChangeAspect="1"/>
          </p:cNvPicPr>
          <p:nvPr/>
        </p:nvPicPr>
        <p:blipFill rotWithShape="1">
          <a:blip r:embed="rId3"/>
          <a:srcRect b="4601"/>
          <a:stretch/>
        </p:blipFill>
        <p:spPr>
          <a:xfrm>
            <a:off x="1201491" y="666722"/>
            <a:ext cx="6635900" cy="3560956"/>
          </a:xfrm>
          <a:prstGeom prst="rect">
            <a:avLst/>
          </a:prstGeom>
        </p:spPr>
      </p:pic>
    </p:spTree>
    <p:extLst>
      <p:ext uri="{BB962C8B-B14F-4D97-AF65-F5344CB8AC3E}">
        <p14:creationId xmlns:p14="http://schemas.microsoft.com/office/powerpoint/2010/main" val="291811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pc="300" dirty="0">
                <a:latin typeface="HELVETICA" panose="020B0604020202020204" pitchFamily="34" charset="0"/>
                <a:cs typeface="HELVETICA" panose="020B0604020202020204" pitchFamily="34" charset="0"/>
              </a:rPr>
              <a:t>Roadmap</a:t>
            </a:r>
            <a:endParaRPr spc="300" dirty="0">
              <a:latin typeface="HELVETICA" panose="020B0604020202020204" pitchFamily="34" charset="0"/>
              <a:cs typeface="HELVETICA" panose="020B0604020202020204" pitchFamily="34" charset="0"/>
            </a:endParaRPr>
          </a:p>
        </p:txBody>
      </p:sp>
      <p:sp>
        <p:nvSpPr>
          <p:cNvPr id="513" name="Google Shape;513;p4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14" name="Google Shape;514;p41"/>
          <p:cNvSpPr/>
          <p:nvPr/>
        </p:nvSpPr>
        <p:spPr>
          <a:xfrm>
            <a:off x="-60960" y="2674800"/>
            <a:ext cx="920496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sq" cmpd="sng">
            <a:solidFill>
              <a:schemeClr val="accent1"/>
            </a:solidFill>
            <a:prstDash val="solid"/>
            <a:miter lim="8000"/>
            <a:headEnd type="triangle" w="sm" len="sm"/>
            <a:tailEnd type="none" w="med" len="sm"/>
          </a:ln>
          <a:effectLst>
            <a:outerShdw blurRad="38100" dist="88900" dir="5400000" algn="ctr" rotWithShape="0">
              <a:srgbClr val="000000"/>
            </a:outerShdw>
          </a:effectLst>
        </p:spPr>
        <p:txBody>
          <a:bodyPr spcFirstLastPara="1" wrap="square" lIns="90000" tIns="45700" rIns="91425" bIns="45700" anchor="ctr" anchorCtr="0">
            <a:noAutofit/>
          </a:bodyPr>
          <a:lstStyle/>
          <a:p>
            <a:pPr marL="0" marR="0" lvl="0" indent="0" algn="l" rtl="0">
              <a:spcBef>
                <a:spcPts val="0"/>
              </a:spcBef>
              <a:spcAft>
                <a:spcPts val="0"/>
              </a:spcAft>
              <a:buNone/>
            </a:pPr>
            <a:endParaRPr sz="1800" dirty="0">
              <a:solidFill>
                <a:srgbClr val="000000"/>
              </a:solidFill>
              <a:latin typeface="Encode Sans Semi Condensed"/>
              <a:ea typeface="Encode Sans Semi Condensed"/>
              <a:cs typeface="Encode Sans Semi Condensed"/>
              <a:sym typeface="Encode Sans Semi Condensed"/>
            </a:endParaRPr>
          </a:p>
        </p:txBody>
      </p:sp>
      <p:sp>
        <p:nvSpPr>
          <p:cNvPr id="515" name="Google Shape;515;p41"/>
          <p:cNvSpPr>
            <a:spLocks noChangeAspect="1"/>
          </p:cNvSpPr>
          <p:nvPr/>
        </p:nvSpPr>
        <p:spPr>
          <a:xfrm>
            <a:off x="-60960" y="2674801"/>
            <a:ext cx="920496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med" len="sm"/>
          </a:ln>
        </p:spPr>
        <p:txBody>
          <a:bodyPr spcFirstLastPara="1" vert="horz" wrap="square" lIns="91425" tIns="45700" rIns="91425" bIns="45700" anchor="ctr" anchorCtr="0">
            <a:noAutofit/>
          </a:bodyPr>
          <a:lstStyle/>
          <a:p>
            <a:pPr marL="0" marR="0" lvl="0" indent="0" algn="l" rtl="0">
              <a:spcBef>
                <a:spcPts val="0"/>
              </a:spcBef>
              <a:spcAft>
                <a:spcPts val="0"/>
              </a:spcAft>
              <a:buNone/>
            </a:pPr>
            <a:endParaRPr sz="1800" dirty="0">
              <a:solidFill>
                <a:schemeClr val="lt1"/>
              </a:solidFill>
              <a:latin typeface="Encode Sans Semi Condensed"/>
              <a:ea typeface="Encode Sans Semi Condensed"/>
              <a:cs typeface="Encode Sans Semi Condensed"/>
              <a:sym typeface="Encode Sans Semi Condensed"/>
            </a:endParaRPr>
          </a:p>
        </p:txBody>
      </p:sp>
      <p:grpSp>
        <p:nvGrpSpPr>
          <p:cNvPr id="516" name="Google Shape;516;p41"/>
          <p:cNvGrpSpPr/>
          <p:nvPr/>
        </p:nvGrpSpPr>
        <p:grpSpPr>
          <a:xfrm>
            <a:off x="1786339" y="2008201"/>
            <a:ext cx="473400" cy="473400"/>
            <a:chOff x="1786339" y="1703401"/>
            <a:chExt cx="473400" cy="473400"/>
          </a:xfrm>
        </p:grpSpPr>
        <p:sp>
          <p:nvSpPr>
            <p:cNvPr id="517" name="Google Shape;517;p41"/>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18" name="Google Shape;518;p41"/>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1</a:t>
              </a:r>
              <a:endParaRPr sz="600">
                <a:solidFill>
                  <a:schemeClr val="dk2"/>
                </a:solidFill>
                <a:latin typeface="Encode Sans Semi Condensed"/>
                <a:ea typeface="Encode Sans Semi Condensed"/>
                <a:cs typeface="Encode Sans Semi Condensed"/>
                <a:sym typeface="Encode Sans Semi Condensed"/>
              </a:endParaRPr>
            </a:p>
          </p:txBody>
        </p:sp>
      </p:grpSp>
      <p:grpSp>
        <p:nvGrpSpPr>
          <p:cNvPr id="519" name="Google Shape;519;p41"/>
          <p:cNvGrpSpPr/>
          <p:nvPr/>
        </p:nvGrpSpPr>
        <p:grpSpPr>
          <a:xfrm>
            <a:off x="3814414" y="2008201"/>
            <a:ext cx="473400" cy="473400"/>
            <a:chOff x="3814414" y="1703401"/>
            <a:chExt cx="473400" cy="473400"/>
          </a:xfrm>
        </p:grpSpPr>
        <p:sp>
          <p:nvSpPr>
            <p:cNvPr id="520" name="Google Shape;520;p41"/>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1" name="Google Shape;521;p41"/>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3</a:t>
              </a:r>
              <a:endParaRPr sz="600">
                <a:solidFill>
                  <a:schemeClr val="dk2"/>
                </a:solidFill>
                <a:latin typeface="Encode Sans Semi Condensed"/>
                <a:ea typeface="Encode Sans Semi Condensed"/>
                <a:cs typeface="Encode Sans Semi Condensed"/>
                <a:sym typeface="Encode Sans Semi Condensed"/>
              </a:endParaRPr>
            </a:p>
          </p:txBody>
        </p:sp>
      </p:grpSp>
      <p:grpSp>
        <p:nvGrpSpPr>
          <p:cNvPr id="522" name="Google Shape;522;p41"/>
          <p:cNvGrpSpPr/>
          <p:nvPr/>
        </p:nvGrpSpPr>
        <p:grpSpPr>
          <a:xfrm>
            <a:off x="5842489" y="2008201"/>
            <a:ext cx="473400" cy="473400"/>
            <a:chOff x="5842489" y="1703401"/>
            <a:chExt cx="473400" cy="473400"/>
          </a:xfrm>
        </p:grpSpPr>
        <p:sp>
          <p:nvSpPr>
            <p:cNvPr id="523" name="Google Shape;523;p41"/>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4" name="Google Shape;524;p41"/>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5</a:t>
              </a:r>
              <a:endParaRPr sz="600">
                <a:solidFill>
                  <a:schemeClr val="dk2"/>
                </a:solidFill>
                <a:latin typeface="Encode Sans Semi Condensed"/>
                <a:ea typeface="Encode Sans Semi Condensed"/>
                <a:cs typeface="Encode Sans Semi Condensed"/>
                <a:sym typeface="Encode Sans Semi Condensed"/>
              </a:endParaRPr>
            </a:p>
          </p:txBody>
        </p:sp>
      </p:grpSp>
      <p:grpSp>
        <p:nvGrpSpPr>
          <p:cNvPr id="525" name="Google Shape;525;p41"/>
          <p:cNvGrpSpPr/>
          <p:nvPr/>
        </p:nvGrpSpPr>
        <p:grpSpPr>
          <a:xfrm>
            <a:off x="6880814" y="3881100"/>
            <a:ext cx="473400" cy="473400"/>
            <a:chOff x="6880814" y="3576300"/>
            <a:chExt cx="473400" cy="473400"/>
          </a:xfrm>
        </p:grpSpPr>
        <p:sp>
          <p:nvSpPr>
            <p:cNvPr id="526" name="Google Shape;526;p41"/>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7" name="Google Shape;527;p41"/>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6</a:t>
              </a:r>
              <a:endParaRPr sz="600">
                <a:solidFill>
                  <a:schemeClr val="dk2"/>
                </a:solidFill>
                <a:latin typeface="Encode Sans Semi Condensed"/>
                <a:ea typeface="Encode Sans Semi Condensed"/>
                <a:cs typeface="Encode Sans Semi Condensed"/>
                <a:sym typeface="Encode Sans Semi Condensed"/>
              </a:endParaRPr>
            </a:p>
          </p:txBody>
        </p:sp>
      </p:grpSp>
      <p:grpSp>
        <p:nvGrpSpPr>
          <p:cNvPr id="528" name="Google Shape;528;p41"/>
          <p:cNvGrpSpPr/>
          <p:nvPr/>
        </p:nvGrpSpPr>
        <p:grpSpPr>
          <a:xfrm>
            <a:off x="4852739" y="3881100"/>
            <a:ext cx="473400" cy="473400"/>
            <a:chOff x="4852739" y="3576300"/>
            <a:chExt cx="473400" cy="473400"/>
          </a:xfrm>
        </p:grpSpPr>
        <p:sp>
          <p:nvSpPr>
            <p:cNvPr id="529" name="Google Shape;529;p41"/>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30" name="Google Shape;530;p41"/>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4</a:t>
              </a:r>
              <a:endParaRPr sz="600">
                <a:solidFill>
                  <a:schemeClr val="dk2"/>
                </a:solidFill>
                <a:latin typeface="Encode Sans Semi Condensed"/>
                <a:ea typeface="Encode Sans Semi Condensed"/>
                <a:cs typeface="Encode Sans Semi Condensed"/>
                <a:sym typeface="Encode Sans Semi Condensed"/>
              </a:endParaRPr>
            </a:p>
          </p:txBody>
        </p:sp>
      </p:grpSp>
      <p:grpSp>
        <p:nvGrpSpPr>
          <p:cNvPr id="531" name="Google Shape;531;p41"/>
          <p:cNvGrpSpPr/>
          <p:nvPr/>
        </p:nvGrpSpPr>
        <p:grpSpPr>
          <a:xfrm>
            <a:off x="2824664" y="3881100"/>
            <a:ext cx="473400" cy="473400"/>
            <a:chOff x="2824664" y="3576300"/>
            <a:chExt cx="473400" cy="473400"/>
          </a:xfrm>
        </p:grpSpPr>
        <p:sp>
          <p:nvSpPr>
            <p:cNvPr id="532" name="Google Shape;532;p41"/>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33" name="Google Shape;533;p41"/>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Encode Sans Semi Condensed"/>
                  <a:ea typeface="Encode Sans Semi Condensed"/>
                  <a:cs typeface="Encode Sans Semi Condensed"/>
                  <a:sym typeface="Encode Sans Semi Condensed"/>
                </a:rPr>
                <a:t>2</a:t>
              </a:r>
              <a:endParaRPr sz="600">
                <a:solidFill>
                  <a:schemeClr val="dk2"/>
                </a:solidFill>
                <a:latin typeface="Encode Sans Semi Condensed"/>
                <a:ea typeface="Encode Sans Semi Condensed"/>
                <a:cs typeface="Encode Sans Semi Condensed"/>
                <a:sym typeface="Encode Sans Semi Condensed"/>
              </a:endParaRPr>
            </a:p>
          </p:txBody>
        </p:sp>
      </p:grpSp>
      <p:sp>
        <p:nvSpPr>
          <p:cNvPr id="534" name="Google Shape;534;p41"/>
          <p:cNvSpPr txBox="1"/>
          <p:nvPr/>
        </p:nvSpPr>
        <p:spPr>
          <a:xfrm>
            <a:off x="1271239" y="1460900"/>
            <a:ext cx="1471961"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BACKGROUND</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5" name="Google Shape;535;p41"/>
          <p:cNvSpPr txBox="1"/>
          <p:nvPr/>
        </p:nvSpPr>
        <p:spPr>
          <a:xfrm>
            <a:off x="3377205"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OBJECTIVE</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6" name="Google Shape;536;p41"/>
          <p:cNvSpPr txBox="1"/>
          <p:nvPr/>
        </p:nvSpPr>
        <p:spPr>
          <a:xfrm>
            <a:off x="5120087" y="1460899"/>
            <a:ext cx="191820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I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CHALLENGES WITH DATASET</a:t>
            </a:r>
          </a:p>
        </p:txBody>
      </p:sp>
      <p:sp>
        <p:nvSpPr>
          <p:cNvPr id="537" name="Google Shape;537;p41"/>
          <p:cNvSpPr txBox="1"/>
          <p:nvPr/>
        </p:nvSpPr>
        <p:spPr>
          <a:xfrm>
            <a:off x="241817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MOTIVATION</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8" name="Google Shape;538;p41"/>
          <p:cNvSpPr txBox="1"/>
          <p:nvPr/>
        </p:nvSpPr>
        <p:spPr>
          <a:xfrm>
            <a:off x="444625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ANALYSIS QUESTION</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9" name="Google Shape;539;p41"/>
          <p:cNvSpPr txBox="1"/>
          <p:nvPr/>
        </p:nvSpPr>
        <p:spPr>
          <a:xfrm>
            <a:off x="6474334" y="4368400"/>
            <a:ext cx="1353821"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DATASET DESCRIPTION</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grpSp>
        <p:nvGrpSpPr>
          <p:cNvPr id="2" name="Google Shape;1010;p51">
            <a:extLst>
              <a:ext uri="{FF2B5EF4-FFF2-40B4-BE49-F238E27FC236}">
                <a16:creationId xmlns:a16="http://schemas.microsoft.com/office/drawing/2014/main" id="{144A03DF-5B89-A634-E637-40CDFAC4332A}"/>
              </a:ext>
            </a:extLst>
          </p:cNvPr>
          <p:cNvGrpSpPr/>
          <p:nvPr/>
        </p:nvGrpSpPr>
        <p:grpSpPr>
          <a:xfrm>
            <a:off x="3238591" y="908382"/>
            <a:ext cx="516350" cy="454890"/>
            <a:chOff x="4630125" y="278900"/>
            <a:chExt cx="400675" cy="456675"/>
          </a:xfrm>
        </p:grpSpPr>
        <p:sp>
          <p:nvSpPr>
            <p:cNvPr id="3" name="Google Shape;1011;p51">
              <a:extLst>
                <a:ext uri="{FF2B5EF4-FFF2-40B4-BE49-F238E27FC236}">
                  <a16:creationId xmlns:a16="http://schemas.microsoft.com/office/drawing/2014/main" id="{9FD10821-DE86-C276-057E-D4A7074A73F2}"/>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2;p51">
              <a:extLst>
                <a:ext uri="{FF2B5EF4-FFF2-40B4-BE49-F238E27FC236}">
                  <a16:creationId xmlns:a16="http://schemas.microsoft.com/office/drawing/2014/main" id="{9A499791-0737-DCA7-8A86-CA0D4191D7A6}"/>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3;p51">
              <a:extLst>
                <a:ext uri="{FF2B5EF4-FFF2-40B4-BE49-F238E27FC236}">
                  <a16:creationId xmlns:a16="http://schemas.microsoft.com/office/drawing/2014/main" id="{E597C0C3-1580-0B09-A8CD-FC16682CF4AB}"/>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4;p51">
              <a:extLst>
                <a:ext uri="{FF2B5EF4-FFF2-40B4-BE49-F238E27FC236}">
                  <a16:creationId xmlns:a16="http://schemas.microsoft.com/office/drawing/2014/main" id="{0852450C-1A62-22F3-0074-43287899E854}"/>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Area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815608"/>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You can see 3 types of lifestyle issues causing more deaths . </a:t>
            </a:r>
            <a:br>
              <a:rPr lang="en-IN" sz="1500" b="1" dirty="0">
                <a:solidFill>
                  <a:schemeClr val="bg1"/>
                </a:solidFill>
                <a:latin typeface="HELVETICA" panose="020B0604020202020204" pitchFamily="34" charset="0"/>
                <a:cs typeface="HELVETICA" panose="020B0604020202020204" pitchFamily="34" charset="0"/>
              </a:rPr>
            </a:br>
            <a:r>
              <a:rPr lang="en-IN" sz="1500" b="1" dirty="0">
                <a:solidFill>
                  <a:schemeClr val="bg1"/>
                </a:solidFill>
                <a:latin typeface="HELVETICA" panose="020B0604020202020204" pitchFamily="34" charset="0"/>
                <a:cs typeface="HELVETICA" panose="020B0604020202020204" pitchFamily="34" charset="0"/>
              </a:rPr>
              <a:t>There are research done on all the three disease which shows it.</a:t>
            </a:r>
            <a:br>
              <a:rPr lang="en-IN" sz="1500" b="1" dirty="0">
                <a:solidFill>
                  <a:schemeClr val="bg1"/>
                </a:solidFill>
                <a:latin typeface="HELVETICA" panose="020B0604020202020204" pitchFamily="34" charset="0"/>
                <a:cs typeface="HELVETICA" panose="020B0604020202020204" pitchFamily="34" charset="0"/>
              </a:rPr>
            </a:br>
            <a:endParaRPr lang="en-IN" sz="1500" b="1" dirty="0">
              <a:solidFill>
                <a:schemeClr val="bg1"/>
              </a:solidFill>
              <a:latin typeface="HELVETICA" panose="020B0604020202020204" pitchFamily="34" charset="0"/>
              <a:cs typeface="HELVETICA" panose="020B0604020202020204" pitchFamily="34" charset="0"/>
            </a:endParaRPr>
          </a:p>
        </p:txBody>
      </p:sp>
      <p:pic>
        <p:nvPicPr>
          <p:cNvPr id="3" name="Picture 2">
            <a:extLst>
              <a:ext uri="{FF2B5EF4-FFF2-40B4-BE49-F238E27FC236}">
                <a16:creationId xmlns:a16="http://schemas.microsoft.com/office/drawing/2014/main" id="{5A830C36-8FA8-8C0B-CB60-0B9BD1D61DC2}"/>
              </a:ext>
            </a:extLst>
          </p:cNvPr>
          <p:cNvPicPr>
            <a:picLocks noChangeAspect="1"/>
          </p:cNvPicPr>
          <p:nvPr/>
        </p:nvPicPr>
        <p:blipFill rotWithShape="1">
          <a:blip r:embed="rId3"/>
          <a:srcRect b="4845"/>
          <a:stretch/>
        </p:blipFill>
        <p:spPr>
          <a:xfrm>
            <a:off x="1281977" y="686222"/>
            <a:ext cx="6580046" cy="3521955"/>
          </a:xfrm>
          <a:prstGeom prst="rect">
            <a:avLst/>
          </a:prstGeom>
        </p:spPr>
      </p:pic>
    </p:spTree>
    <p:extLst>
      <p:ext uri="{BB962C8B-B14F-4D97-AF65-F5344CB8AC3E}">
        <p14:creationId xmlns:p14="http://schemas.microsoft.com/office/powerpoint/2010/main" val="4051165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Rank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553998"/>
          </a:xfrm>
          <a:prstGeom prst="rect">
            <a:avLst/>
          </a:prstGeom>
          <a:noFill/>
        </p:spPr>
        <p:txBody>
          <a:bodyPr wrap="square">
            <a:spAutoFit/>
          </a:bodyPr>
          <a:lstStyle/>
          <a:p>
            <a:pPr algn="ctr"/>
            <a:r>
              <a:rPr lang="en-IN" sz="1500" b="1" dirty="0">
                <a:solidFill>
                  <a:schemeClr val="bg1"/>
                </a:solidFill>
              </a:rPr>
              <a:t>This is rank chart which shows us the ranks of continents according to patients admitted in the ICU every month .</a:t>
            </a:r>
          </a:p>
        </p:txBody>
      </p:sp>
      <p:pic>
        <p:nvPicPr>
          <p:cNvPr id="3" name="Picture 2">
            <a:extLst>
              <a:ext uri="{FF2B5EF4-FFF2-40B4-BE49-F238E27FC236}">
                <a16:creationId xmlns:a16="http://schemas.microsoft.com/office/drawing/2014/main" id="{EC57BE91-2C9B-14CC-53F8-ED63419BDCCF}"/>
              </a:ext>
            </a:extLst>
          </p:cNvPr>
          <p:cNvPicPr>
            <a:picLocks noChangeAspect="1"/>
          </p:cNvPicPr>
          <p:nvPr/>
        </p:nvPicPr>
        <p:blipFill rotWithShape="1">
          <a:blip r:embed="rId3"/>
          <a:srcRect b="4646"/>
          <a:stretch/>
        </p:blipFill>
        <p:spPr>
          <a:xfrm>
            <a:off x="1189662" y="824620"/>
            <a:ext cx="6764675" cy="3628370"/>
          </a:xfrm>
          <a:prstGeom prst="rect">
            <a:avLst/>
          </a:prstGeom>
        </p:spPr>
      </p:pic>
    </p:spTree>
    <p:extLst>
      <p:ext uri="{BB962C8B-B14F-4D97-AF65-F5344CB8AC3E}">
        <p14:creationId xmlns:p14="http://schemas.microsoft.com/office/powerpoint/2010/main" val="343039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Tests</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323165"/>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Please Update</a:t>
            </a:r>
            <a:endParaRPr lang="en-IN" sz="1500" b="1" dirty="0">
              <a:solidFill>
                <a:schemeClr val="bg1"/>
              </a:solidFill>
            </a:endParaRPr>
          </a:p>
        </p:txBody>
      </p:sp>
      <p:pic>
        <p:nvPicPr>
          <p:cNvPr id="6" name="Picture 5">
            <a:extLst>
              <a:ext uri="{FF2B5EF4-FFF2-40B4-BE49-F238E27FC236}">
                <a16:creationId xmlns:a16="http://schemas.microsoft.com/office/drawing/2014/main" id="{FD5C7750-0690-C1EC-16C5-1626A1C6F0CD}"/>
              </a:ext>
            </a:extLst>
          </p:cNvPr>
          <p:cNvPicPr>
            <a:picLocks noChangeAspect="1"/>
          </p:cNvPicPr>
          <p:nvPr/>
        </p:nvPicPr>
        <p:blipFill rotWithShape="1">
          <a:blip r:embed="rId3"/>
          <a:srcRect b="3733"/>
          <a:stretch/>
        </p:blipFill>
        <p:spPr>
          <a:xfrm>
            <a:off x="1501696" y="669597"/>
            <a:ext cx="6660997" cy="3606927"/>
          </a:xfrm>
          <a:prstGeom prst="rect">
            <a:avLst/>
          </a:prstGeom>
        </p:spPr>
      </p:pic>
    </p:spTree>
    <p:extLst>
      <p:ext uri="{BB962C8B-B14F-4D97-AF65-F5344CB8AC3E}">
        <p14:creationId xmlns:p14="http://schemas.microsoft.com/office/powerpoint/2010/main" val="354498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Bar &amp; Line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584775"/>
          </a:xfrm>
          <a:prstGeom prst="rect">
            <a:avLst/>
          </a:prstGeom>
          <a:noFill/>
        </p:spPr>
        <p:txBody>
          <a:bodyPr wrap="square">
            <a:spAutoFit/>
          </a:bodyPr>
          <a:lstStyle/>
          <a:p>
            <a:pPr algn="ctr"/>
            <a:r>
              <a:rPr lang="en-IN" sz="1600" b="1" dirty="0">
                <a:solidFill>
                  <a:schemeClr val="bg1"/>
                </a:solidFill>
                <a:latin typeface="HELVETICA" panose="020B0604020202020204" pitchFamily="34" charset="0"/>
                <a:cs typeface="HELVETICA" panose="020B0604020202020204" pitchFamily="34" charset="0"/>
              </a:rPr>
              <a:t>There are a greater number of people who are vaccinated with 1</a:t>
            </a:r>
            <a:r>
              <a:rPr lang="en-IN" sz="1600" b="1" baseline="30000" dirty="0">
                <a:solidFill>
                  <a:schemeClr val="bg1"/>
                </a:solidFill>
                <a:latin typeface="HELVETICA" panose="020B0604020202020204" pitchFamily="34" charset="0"/>
                <a:cs typeface="HELVETICA" panose="020B0604020202020204" pitchFamily="34" charset="0"/>
              </a:rPr>
              <a:t>st</a:t>
            </a:r>
            <a:r>
              <a:rPr lang="en-IN" sz="1600" b="1" dirty="0">
                <a:solidFill>
                  <a:schemeClr val="bg1"/>
                </a:solidFill>
                <a:latin typeface="HELVETICA" panose="020B0604020202020204" pitchFamily="34" charset="0"/>
                <a:cs typeface="HELVETICA" panose="020B0604020202020204" pitchFamily="34" charset="0"/>
              </a:rPr>
              <a:t> dose and less of people who are vaccinated with both does throughout .</a:t>
            </a:r>
            <a:endParaRPr lang="en-IN" sz="1500" b="1" dirty="0">
              <a:solidFill>
                <a:schemeClr val="bg1"/>
              </a:solidFill>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22E1E691-AC7E-6132-B52E-F55E54DE7095}"/>
              </a:ext>
            </a:extLst>
          </p:cNvPr>
          <p:cNvPicPr>
            <a:picLocks noChangeAspect="1"/>
          </p:cNvPicPr>
          <p:nvPr/>
        </p:nvPicPr>
        <p:blipFill rotWithShape="1">
          <a:blip r:embed="rId3"/>
          <a:srcRect b="3743"/>
          <a:stretch/>
        </p:blipFill>
        <p:spPr>
          <a:xfrm>
            <a:off x="1328234" y="747131"/>
            <a:ext cx="6487532" cy="3512635"/>
          </a:xfrm>
          <a:prstGeom prst="rect">
            <a:avLst/>
          </a:prstGeom>
        </p:spPr>
      </p:pic>
    </p:spTree>
    <p:extLst>
      <p:ext uri="{BB962C8B-B14F-4D97-AF65-F5344CB8AC3E}">
        <p14:creationId xmlns:p14="http://schemas.microsoft.com/office/powerpoint/2010/main" val="289015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8" name="Google Shape;278;p27"/>
          <p:cNvSpPr txBox="1">
            <a:spLocks noGrp="1"/>
          </p:cNvSpPr>
          <p:nvPr>
            <p:ph type="title"/>
          </p:nvPr>
        </p:nvSpPr>
        <p:spPr>
          <a:xfrm>
            <a:off x="3048003" y="90300"/>
            <a:ext cx="3048000" cy="485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latin typeface="HELVETICA" panose="020B0604020202020204" pitchFamily="34" charset="0"/>
                <a:cs typeface="HELVETICA" panose="020B0604020202020204" pitchFamily="34" charset="0"/>
              </a:rPr>
              <a:t>Dumbell Chart</a:t>
            </a:r>
            <a:endParaRPr dirty="0">
              <a:latin typeface="HELVETICA" panose="020B0604020202020204" pitchFamily="34" charset="0"/>
              <a:cs typeface="HELVETICA" panose="020B0604020202020204" pitchFamily="34" charset="0"/>
            </a:endParaRPr>
          </a:p>
        </p:txBody>
      </p:sp>
      <p:sp>
        <p:nvSpPr>
          <p:cNvPr id="280" name="Google Shape;280;p2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285" name="Google Shape;285;p27"/>
          <p:cNvGrpSpPr/>
          <p:nvPr/>
        </p:nvGrpSpPr>
        <p:grpSpPr>
          <a:xfrm>
            <a:off x="2932800" y="3515030"/>
            <a:ext cx="115200" cy="182695"/>
            <a:chOff x="1707750" y="1597230"/>
            <a:chExt cx="115200" cy="182695"/>
          </a:xfrm>
        </p:grpSpPr>
        <p:sp>
          <p:nvSpPr>
            <p:cNvPr id="286" name="Google Shape;286;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88" name="Google Shape;288;p27"/>
          <p:cNvGrpSpPr/>
          <p:nvPr/>
        </p:nvGrpSpPr>
        <p:grpSpPr>
          <a:xfrm>
            <a:off x="3950875" y="1804366"/>
            <a:ext cx="115200" cy="182695"/>
            <a:chOff x="1707750" y="1597230"/>
            <a:chExt cx="115200" cy="182695"/>
          </a:xfrm>
        </p:grpSpPr>
        <p:sp>
          <p:nvSpPr>
            <p:cNvPr id="289" name="Google Shape;289;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0" name="Google Shape;290;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1" name="Google Shape;291;p27"/>
          <p:cNvGrpSpPr/>
          <p:nvPr/>
        </p:nvGrpSpPr>
        <p:grpSpPr>
          <a:xfrm>
            <a:off x="4614875" y="3762205"/>
            <a:ext cx="115200" cy="182695"/>
            <a:chOff x="1707750" y="1597230"/>
            <a:chExt cx="115200" cy="182695"/>
          </a:xfrm>
        </p:grpSpPr>
        <p:sp>
          <p:nvSpPr>
            <p:cNvPr id="292" name="Google Shape;292;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4" name="Google Shape;294;p27"/>
          <p:cNvGrpSpPr/>
          <p:nvPr/>
        </p:nvGrpSpPr>
        <p:grpSpPr>
          <a:xfrm>
            <a:off x="6575900" y="2264505"/>
            <a:ext cx="115200" cy="182695"/>
            <a:chOff x="1707750" y="1597230"/>
            <a:chExt cx="115200" cy="182695"/>
          </a:xfrm>
        </p:grpSpPr>
        <p:sp>
          <p:nvSpPr>
            <p:cNvPr id="295" name="Google Shape;295;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grpSp>
        <p:nvGrpSpPr>
          <p:cNvPr id="297" name="Google Shape;297;p27"/>
          <p:cNvGrpSpPr/>
          <p:nvPr/>
        </p:nvGrpSpPr>
        <p:grpSpPr>
          <a:xfrm>
            <a:off x="7232675" y="3858030"/>
            <a:ext cx="115200" cy="182695"/>
            <a:chOff x="1707750" y="1597230"/>
            <a:chExt cx="115200" cy="182695"/>
          </a:xfrm>
        </p:grpSpPr>
        <p:sp>
          <p:nvSpPr>
            <p:cNvPr id="298" name="Google Shape;298;p27"/>
            <p:cNvSpPr/>
            <p:nvPr/>
          </p:nvSpPr>
          <p:spPr>
            <a:xfrm>
              <a:off x="1707750" y="1746925"/>
              <a:ext cx="115200" cy="33000"/>
            </a:xfrm>
            <a:prstGeom prst="ellipse">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27"/>
            <p:cNvCxnSpPr/>
            <p:nvPr/>
          </p:nvCxnSpPr>
          <p:spPr>
            <a:xfrm>
              <a:off x="1765350" y="1597230"/>
              <a:ext cx="0" cy="165900"/>
            </a:xfrm>
            <a:prstGeom prst="straightConnector1">
              <a:avLst/>
            </a:prstGeom>
            <a:noFill/>
            <a:ln w="9525" cap="flat" cmpd="sng">
              <a:solidFill>
                <a:schemeClr val="accent4"/>
              </a:solidFill>
              <a:prstDash val="solid"/>
              <a:round/>
              <a:headEnd type="oval" w="med" len="med"/>
              <a:tailEnd type="none" w="med" len="med"/>
            </a:ln>
          </p:spPr>
        </p:cxnSp>
      </p:grpSp>
      <p:sp>
        <p:nvSpPr>
          <p:cNvPr id="4" name="TextBox 3">
            <a:extLst>
              <a:ext uri="{FF2B5EF4-FFF2-40B4-BE49-F238E27FC236}">
                <a16:creationId xmlns:a16="http://schemas.microsoft.com/office/drawing/2014/main" id="{7B14B5FC-C069-5494-3BF9-488C2D74C8C7}"/>
              </a:ext>
            </a:extLst>
          </p:cNvPr>
          <p:cNvSpPr txBox="1"/>
          <p:nvPr/>
        </p:nvSpPr>
        <p:spPr>
          <a:xfrm>
            <a:off x="373697" y="4510305"/>
            <a:ext cx="8482356" cy="553998"/>
          </a:xfrm>
          <a:prstGeom prst="rect">
            <a:avLst/>
          </a:prstGeom>
          <a:noFill/>
        </p:spPr>
        <p:txBody>
          <a:bodyPr wrap="square">
            <a:spAutoFit/>
          </a:bodyPr>
          <a:lstStyle/>
          <a:p>
            <a:pPr algn="ctr"/>
            <a:r>
              <a:rPr lang="en-IN" sz="1500" b="1" dirty="0">
                <a:solidFill>
                  <a:schemeClr val="bg1"/>
                </a:solidFill>
                <a:latin typeface="HELVETICA" panose="020B0604020202020204" pitchFamily="34" charset="0"/>
                <a:cs typeface="HELVETICA" panose="020B0604020202020204" pitchFamily="34" charset="0"/>
              </a:rPr>
              <a:t>This chart shows the difference between two years of data of people who have taken booster dose .</a:t>
            </a:r>
            <a:endParaRPr lang="en-IN" sz="1500" b="1" dirty="0">
              <a:solidFill>
                <a:schemeClr val="bg1"/>
              </a:solidFill>
            </a:endParaRPr>
          </a:p>
        </p:txBody>
      </p:sp>
      <p:pic>
        <p:nvPicPr>
          <p:cNvPr id="5" name="Picture 4">
            <a:extLst>
              <a:ext uri="{FF2B5EF4-FFF2-40B4-BE49-F238E27FC236}">
                <a16:creationId xmlns:a16="http://schemas.microsoft.com/office/drawing/2014/main" id="{BD7A3C5E-37B7-597C-FE8A-1720064513DF}"/>
              </a:ext>
            </a:extLst>
          </p:cNvPr>
          <p:cNvPicPr>
            <a:picLocks noChangeAspect="1"/>
          </p:cNvPicPr>
          <p:nvPr/>
        </p:nvPicPr>
        <p:blipFill rotWithShape="1">
          <a:blip r:embed="rId3"/>
          <a:srcRect b="4193"/>
          <a:stretch/>
        </p:blipFill>
        <p:spPr>
          <a:xfrm>
            <a:off x="1028312" y="690033"/>
            <a:ext cx="6983298" cy="3763433"/>
          </a:xfrm>
          <a:prstGeom prst="rect">
            <a:avLst/>
          </a:prstGeom>
        </p:spPr>
      </p:pic>
    </p:spTree>
    <p:extLst>
      <p:ext uri="{BB962C8B-B14F-4D97-AF65-F5344CB8AC3E}">
        <p14:creationId xmlns:p14="http://schemas.microsoft.com/office/powerpoint/2010/main" val="293927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Impact</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25</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0897"/>
            <a:ext cx="8373221" cy="326698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Some people lost their jobs.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Lockdown , handling everything being at home was not easy for everyone.</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Educational impact : kids who just started their schooling had to attend their 1st day of school online.</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For parents handling kids at home and working for office at the same time was also difficult.</a:t>
            </a:r>
          </a:p>
        </p:txBody>
      </p:sp>
    </p:spTree>
    <p:extLst>
      <p:ext uri="{BB962C8B-B14F-4D97-AF65-F5344CB8AC3E}">
        <p14:creationId xmlns:p14="http://schemas.microsoft.com/office/powerpoint/2010/main" val="3657476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3"/>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pc="300" dirty="0">
                <a:latin typeface="HELVETICA" panose="020B0604020202020204" pitchFamily="34" charset="0"/>
                <a:cs typeface="HELVETICA" panose="020B0604020202020204" pitchFamily="34" charset="0"/>
              </a:rPr>
              <a:t>SWOT Analysis</a:t>
            </a:r>
            <a:endParaRPr spc="300" dirty="0">
              <a:latin typeface="HELVETICA" panose="020B0604020202020204" pitchFamily="34" charset="0"/>
              <a:cs typeface="HELVETICA" panose="020B0604020202020204" pitchFamily="34" charset="0"/>
            </a:endParaRPr>
          </a:p>
        </p:txBody>
      </p:sp>
      <p:sp>
        <p:nvSpPr>
          <p:cNvPr id="552" name="Google Shape;552;p4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553" name="Google Shape;553;p43"/>
          <p:cNvSpPr/>
          <p:nvPr/>
        </p:nvSpPr>
        <p:spPr>
          <a:xfrm>
            <a:off x="571488" y="1626650"/>
            <a:ext cx="3927300" cy="1479600"/>
          </a:xfrm>
          <a:prstGeom prst="rect">
            <a:avLst/>
          </a:prstGeom>
          <a:solidFill>
            <a:srgbClr val="001033">
              <a:alpha val="3296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STRENGTHS</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a:p>
            <a:pPr marL="0" lvl="0" indent="0" algn="l" rtl="0">
              <a:spcBef>
                <a:spcPts val="600"/>
              </a:spcBef>
              <a:spcAft>
                <a:spcPts val="600"/>
              </a:spcAft>
              <a:buNone/>
            </a:pPr>
            <a:r>
              <a:rPr lang="en"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Outgoing People learnt to spend time with their loved ones</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54" name="Google Shape;554;p43"/>
          <p:cNvSpPr/>
          <p:nvPr/>
        </p:nvSpPr>
        <p:spPr>
          <a:xfrm>
            <a:off x="4661306" y="1626650"/>
            <a:ext cx="3927300" cy="1479600"/>
          </a:xfrm>
          <a:prstGeom prst="rect">
            <a:avLst/>
          </a:prstGeom>
          <a:solidFill>
            <a:srgbClr val="001033">
              <a:alpha val="3296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WEAKNESSES</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a:p>
            <a:pPr marL="0" lvl="0" indent="0" algn="r" rtl="0">
              <a:spcBef>
                <a:spcPts val="600"/>
              </a:spcBef>
              <a:spcAft>
                <a:spcPts val="600"/>
              </a:spcAft>
              <a:buNone/>
            </a:pPr>
            <a:r>
              <a:rPr lang="en"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People who were away from family felt depressed and lonely</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55" name="Google Shape;555;p43"/>
          <p:cNvSpPr/>
          <p:nvPr/>
        </p:nvSpPr>
        <p:spPr>
          <a:xfrm>
            <a:off x="571488" y="3268534"/>
            <a:ext cx="3927300" cy="1479600"/>
          </a:xfrm>
          <a:prstGeom prst="rect">
            <a:avLst/>
          </a:prstGeom>
          <a:solidFill>
            <a:srgbClr val="001033">
              <a:alpha val="32960"/>
            </a:srgbClr>
          </a:solidFill>
          <a:ln>
            <a:noFill/>
          </a:ln>
        </p:spPr>
        <p:txBody>
          <a:bodyPr spcFirstLastPara="1" wrap="square" lIns="91425" tIns="91425" rIns="1371600" bIns="91425" anchor="b" anchorCtr="0">
            <a:noAutofit/>
          </a:bodyPr>
          <a:lstStyle/>
          <a:p>
            <a:pPr lvl="1">
              <a:buClr>
                <a:schemeClr val="dk1"/>
              </a:buClr>
              <a:buSzPts val="1100"/>
            </a:pP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a:p>
            <a:pPr lvl="1">
              <a:spcBef>
                <a:spcPts val="600"/>
              </a:spcBef>
              <a:buClr>
                <a:schemeClr val="dk1"/>
              </a:buClr>
              <a:buSzPts val="1100"/>
            </a:pPr>
            <a:r>
              <a:rPr lang="en-GB"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Work from where you are was brought up</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a:p>
            <a:pPr lvl="1">
              <a:spcBef>
                <a:spcPts val="600"/>
              </a:spcBef>
              <a:spcAft>
                <a:spcPts val="600"/>
              </a:spcAft>
              <a:buClr>
                <a:schemeClr val="dk1"/>
              </a:buClr>
              <a:buSzPts val="1100"/>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OPPORTUNITIES</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56" name="Google Shape;556;p43"/>
          <p:cNvSpPr/>
          <p:nvPr/>
        </p:nvSpPr>
        <p:spPr>
          <a:xfrm>
            <a:off x="4661306" y="3268534"/>
            <a:ext cx="3927300" cy="1479600"/>
          </a:xfrm>
          <a:prstGeom prst="rect">
            <a:avLst/>
          </a:prstGeom>
          <a:solidFill>
            <a:srgbClr val="001033">
              <a:alpha val="3296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GB"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Covid is not ended yet It may be coming in different variant</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a:p>
            <a:pPr marL="0" lvl="0" indent="0" algn="r" rtl="0">
              <a:spcBef>
                <a:spcPts val="600"/>
              </a:spcBef>
              <a:spcAft>
                <a:spcPts val="60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THREATS</a:t>
            </a:r>
            <a:endParaRPr sz="1500"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57" name="Google Shape;557;p43"/>
          <p:cNvSpPr/>
          <p:nvPr/>
        </p:nvSpPr>
        <p:spPr>
          <a:xfrm>
            <a:off x="3371467" y="1976771"/>
            <a:ext cx="2256900" cy="2256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rot="5400000">
            <a:off x="3534074" y="1976771"/>
            <a:ext cx="2256900" cy="2256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10800000">
            <a:off x="3534074" y="2140650"/>
            <a:ext cx="2256900" cy="22569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rot="-5400000">
            <a:off x="3371467" y="2140650"/>
            <a:ext cx="2256900" cy="2256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3967239" y="2447524"/>
            <a:ext cx="256611" cy="438825"/>
          </a:xfrm>
          <a:prstGeom prst="rect">
            <a:avLst/>
          </a:prstGeom>
        </p:spPr>
        <p:txBody>
          <a:bodyPr>
            <a:prstTxWarp prst="textPlain">
              <a:avLst/>
            </a:prstTxWarp>
          </a:bodyPr>
          <a:lstStyle/>
          <a:p>
            <a:pPr lvl="0" algn="ctr"/>
            <a:r>
              <a:rPr b="1" i="0" dirty="0">
                <a:ln>
                  <a:noFill/>
                </a:ln>
                <a:solidFill>
                  <a:schemeClr val="lt1"/>
                </a:solidFill>
                <a:latin typeface="HELVETICA" panose="020B0604020202020204" pitchFamily="34" charset="0"/>
                <a:cs typeface="HELVETICA" panose="020B0604020202020204" pitchFamily="34" charset="0"/>
              </a:rPr>
              <a:t>S</a:t>
            </a:r>
          </a:p>
        </p:txBody>
      </p:sp>
      <p:sp>
        <p:nvSpPr>
          <p:cNvPr id="562" name="Google Shape;562;p43"/>
          <p:cNvSpPr/>
          <p:nvPr/>
        </p:nvSpPr>
        <p:spPr>
          <a:xfrm>
            <a:off x="4915508" y="2454732"/>
            <a:ext cx="442294" cy="427869"/>
          </a:xfrm>
          <a:prstGeom prst="rect">
            <a:avLst/>
          </a:prstGeom>
        </p:spPr>
        <p:txBody>
          <a:bodyPr>
            <a:prstTxWarp prst="textPlain">
              <a:avLst/>
            </a:prstTxWarp>
          </a:bodyPr>
          <a:lstStyle/>
          <a:p>
            <a:pPr lvl="0" algn="ctr"/>
            <a:r>
              <a:rPr b="1" i="0" dirty="0">
                <a:ln>
                  <a:noFill/>
                </a:ln>
                <a:solidFill>
                  <a:schemeClr val="lt1"/>
                </a:solidFill>
                <a:latin typeface="HELVETICA" panose="020B0604020202020204" pitchFamily="34" charset="0"/>
                <a:cs typeface="HELVETICA" panose="020B0604020202020204" pitchFamily="34" charset="0"/>
              </a:rPr>
              <a:t>W</a:t>
            </a:r>
          </a:p>
        </p:txBody>
      </p:sp>
      <p:sp>
        <p:nvSpPr>
          <p:cNvPr id="563" name="Google Shape;563;p43"/>
          <p:cNvSpPr/>
          <p:nvPr/>
        </p:nvSpPr>
        <p:spPr>
          <a:xfrm>
            <a:off x="3934946" y="3480529"/>
            <a:ext cx="251422" cy="438825"/>
          </a:xfrm>
          <a:prstGeom prst="rect">
            <a:avLst/>
          </a:prstGeom>
        </p:spPr>
        <p:txBody>
          <a:bodyPr>
            <a:prstTxWarp prst="textPlain">
              <a:avLst/>
            </a:prstTxWarp>
          </a:bodyPr>
          <a:lstStyle/>
          <a:p>
            <a:pPr lvl="0" algn="ctr"/>
            <a:r>
              <a:rPr b="1" i="0" dirty="0">
                <a:ln>
                  <a:noFill/>
                </a:ln>
                <a:solidFill>
                  <a:schemeClr val="lt1"/>
                </a:solidFill>
                <a:latin typeface="HELVETICA" panose="020B0604020202020204" pitchFamily="34" charset="0"/>
                <a:cs typeface="HELVETICA" panose="020B0604020202020204" pitchFamily="34" charset="0"/>
              </a:rPr>
              <a:t>O</a:t>
            </a:r>
          </a:p>
        </p:txBody>
      </p:sp>
      <p:sp>
        <p:nvSpPr>
          <p:cNvPr id="564" name="Google Shape;564;p43"/>
          <p:cNvSpPr/>
          <p:nvPr/>
        </p:nvSpPr>
        <p:spPr>
          <a:xfrm>
            <a:off x="5022189" y="3487736"/>
            <a:ext cx="253152" cy="427869"/>
          </a:xfrm>
          <a:prstGeom prst="rect">
            <a:avLst/>
          </a:prstGeom>
        </p:spPr>
        <p:txBody>
          <a:bodyPr>
            <a:prstTxWarp prst="textPlain">
              <a:avLst/>
            </a:prstTxWarp>
          </a:bodyPr>
          <a:lstStyle/>
          <a:p>
            <a:pPr lvl="0" algn="ctr"/>
            <a:r>
              <a:rPr b="1" i="0" dirty="0">
                <a:ln>
                  <a:noFill/>
                </a:ln>
                <a:solidFill>
                  <a:schemeClr val="lt1"/>
                </a:solidFill>
                <a:latin typeface="HELVETICA" panose="020B0604020202020204" pitchFamily="34" charset="0"/>
                <a:cs typeface="HELVETICA" panose="020B0604020202020204" pitchFamily="34" charset="0"/>
              </a:rPr>
              <a:t>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Recommendations</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27</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80532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Today the cases have come to very less compare to the pandemic, but we cannot say that it is the end of covid as there is new variants coming up.</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Taking precautions are major step to prevent covid.</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Wearing mask in crowded place, washing hand before eating food are some basic precautions that can be followed.</a:t>
            </a:r>
          </a:p>
        </p:txBody>
      </p:sp>
      <p:sp>
        <p:nvSpPr>
          <p:cNvPr id="3" name="Google Shape;833;p50">
            <a:extLst>
              <a:ext uri="{FF2B5EF4-FFF2-40B4-BE49-F238E27FC236}">
                <a16:creationId xmlns:a16="http://schemas.microsoft.com/office/drawing/2014/main" id="{BAFF5ED8-ECB1-BF05-5D50-D46AFF0C9087}"/>
              </a:ext>
            </a:extLst>
          </p:cNvPr>
          <p:cNvSpPr/>
          <p:nvPr/>
        </p:nvSpPr>
        <p:spPr>
          <a:xfrm>
            <a:off x="5272652" y="881505"/>
            <a:ext cx="696967" cy="520390"/>
          </a:xfrm>
          <a:custGeom>
            <a:avLst/>
            <a:gdLst/>
            <a:ahLst/>
            <a:cxnLst/>
            <a:rect l="l" t="t" r="r" b="b"/>
            <a:pathLst>
              <a:path w="457200" h="342973" extrusionOk="0">
                <a:moveTo>
                  <a:pt x="438150" y="185393"/>
                </a:moveTo>
                <a:lnTo>
                  <a:pt x="390525" y="185393"/>
                </a:lnTo>
                <a:lnTo>
                  <a:pt x="390525" y="139055"/>
                </a:lnTo>
                <a:lnTo>
                  <a:pt x="438150" y="139055"/>
                </a:lnTo>
                <a:cubicBezTo>
                  <a:pt x="448671" y="139055"/>
                  <a:pt x="457200" y="130757"/>
                  <a:pt x="457200" y="120520"/>
                </a:cubicBezTo>
                <a:cubicBezTo>
                  <a:pt x="457200" y="110284"/>
                  <a:pt x="448671" y="101985"/>
                  <a:pt x="438150" y="101985"/>
                </a:cubicBezTo>
                <a:lnTo>
                  <a:pt x="387655" y="101985"/>
                </a:lnTo>
                <a:lnTo>
                  <a:pt x="288367" y="19125"/>
                </a:lnTo>
                <a:cubicBezTo>
                  <a:pt x="257808" y="-6375"/>
                  <a:pt x="212702" y="-6375"/>
                  <a:pt x="182145" y="19125"/>
                </a:cubicBezTo>
                <a:lnTo>
                  <a:pt x="82855" y="101985"/>
                </a:lnTo>
                <a:lnTo>
                  <a:pt x="19050" y="101985"/>
                </a:lnTo>
                <a:cubicBezTo>
                  <a:pt x="8529" y="101985"/>
                  <a:pt x="0" y="110284"/>
                  <a:pt x="0" y="120520"/>
                </a:cubicBezTo>
                <a:cubicBezTo>
                  <a:pt x="0" y="130757"/>
                  <a:pt x="8529" y="139055"/>
                  <a:pt x="19050" y="139055"/>
                </a:cubicBezTo>
                <a:lnTo>
                  <a:pt x="76200" y="139055"/>
                </a:lnTo>
                <a:lnTo>
                  <a:pt x="76200" y="185393"/>
                </a:lnTo>
                <a:lnTo>
                  <a:pt x="19050" y="185393"/>
                </a:lnTo>
                <a:cubicBezTo>
                  <a:pt x="8529" y="185393"/>
                  <a:pt x="0" y="193692"/>
                  <a:pt x="0" y="203928"/>
                </a:cubicBezTo>
                <a:cubicBezTo>
                  <a:pt x="0" y="214165"/>
                  <a:pt x="8529" y="222463"/>
                  <a:pt x="19050" y="222463"/>
                </a:cubicBezTo>
                <a:lnTo>
                  <a:pt x="79972" y="222463"/>
                </a:lnTo>
                <a:cubicBezTo>
                  <a:pt x="98250" y="304889"/>
                  <a:pt x="181743" y="357292"/>
                  <a:pt x="266458" y="339507"/>
                </a:cubicBezTo>
                <a:cubicBezTo>
                  <a:pt x="326699" y="326862"/>
                  <a:pt x="373755" y="281077"/>
                  <a:pt x="386753" y="222463"/>
                </a:cubicBezTo>
                <a:lnTo>
                  <a:pt x="438150" y="222463"/>
                </a:lnTo>
                <a:cubicBezTo>
                  <a:pt x="448671" y="222463"/>
                  <a:pt x="457200" y="214165"/>
                  <a:pt x="457200" y="203928"/>
                </a:cubicBezTo>
                <a:cubicBezTo>
                  <a:pt x="457200" y="193692"/>
                  <a:pt x="448671" y="185393"/>
                  <a:pt x="438150" y="18539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68557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Summary</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28</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326698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We can see heart decease causing more deaths compare to other health issues.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Smoking making lungs week causing covid infection to affect more easily.</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You can see total number of cases and total number of deaths have a huge difference which means that there are a huge number of people who got cured .</a:t>
            </a:r>
          </a:p>
        </p:txBody>
      </p:sp>
    </p:spTree>
    <p:extLst>
      <p:ext uri="{BB962C8B-B14F-4D97-AF65-F5344CB8AC3E}">
        <p14:creationId xmlns:p14="http://schemas.microsoft.com/office/powerpoint/2010/main" val="2920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References</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29</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80532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Background - </a:t>
            </a:r>
            <a:r>
              <a:rPr lang="en-GB" sz="2000" dirty="0">
                <a:solidFill>
                  <a:schemeClr val="bg1"/>
                </a:solidFill>
                <a:latin typeface="HELVETICA" panose="020B0604020202020204" pitchFamily="34" charset="0"/>
                <a:cs typeface="HELVETICA" panose="020B0604020202020204" pitchFamily="34" charset="0"/>
                <a:hlinkClick r:id="rId5"/>
              </a:rPr>
              <a:t>https://www.hopkinsmedicine.org/health/conditions-and-diseases/coronavirus</a:t>
            </a:r>
            <a:endParaRPr lang="en-GB" sz="2000" dirty="0">
              <a:solidFill>
                <a:schemeClr val="bg1"/>
              </a:solidFill>
              <a:latin typeface="HELVETICA" panose="020B0604020202020204" pitchFamily="34" charset="0"/>
              <a:cs typeface="HELVETICA" panose="020B0604020202020204" pitchFamily="34" charset="0"/>
            </a:endParaRP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Dataset - </a:t>
            </a:r>
            <a:r>
              <a:rPr lang="en-GB" sz="2000" dirty="0">
                <a:solidFill>
                  <a:schemeClr val="bg1"/>
                </a:solidFill>
                <a:latin typeface="HELVETICA" panose="020B0604020202020204" pitchFamily="34" charset="0"/>
                <a:cs typeface="HELVETICA" panose="020B0604020202020204" pitchFamily="34" charset="0"/>
                <a:hlinkClick r:id="rId6"/>
              </a:rPr>
              <a:t>https://www.kaggle.com/datasets/georgesaavedra/covid19-dataset</a:t>
            </a:r>
            <a:endParaRPr lang="en-GB" sz="2000" dirty="0">
              <a:solidFill>
                <a:schemeClr val="bg1"/>
              </a:solidFill>
              <a:latin typeface="HELVETICA" panose="020B0604020202020204" pitchFamily="34" charset="0"/>
              <a:cs typeface="HELVETICA" panose="020B0604020202020204" pitchFamily="34" charset="0"/>
            </a:endParaRP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Smoking - </a:t>
            </a:r>
            <a:r>
              <a:rPr lang="en-GB" sz="2000" dirty="0">
                <a:solidFill>
                  <a:schemeClr val="bg1"/>
                </a:solidFill>
                <a:latin typeface="HELVETICA" panose="020B0604020202020204" pitchFamily="34" charset="0"/>
                <a:cs typeface="HELVETICA" panose="020B0604020202020204" pitchFamily="34" charset="0"/>
                <a:hlinkClick r:id="rId7"/>
              </a:rPr>
              <a:t>https://www.nhlbi.nih.gov/news/2022/smoking-associated-increased-risk-severe-covid-19-outcomes</a:t>
            </a:r>
            <a:endParaRPr lang="en-GB" sz="2000" dirty="0">
              <a:solidFill>
                <a:schemeClr val="bg1"/>
              </a:solidFill>
              <a:latin typeface="HELVETICA" panose="020B0604020202020204" pitchFamily="34" charset="0"/>
              <a:cs typeface="HELVETICA" panose="020B0604020202020204" pitchFamily="34" charset="0"/>
            </a:endParaRPr>
          </a:p>
        </p:txBody>
      </p:sp>
      <p:sp>
        <p:nvSpPr>
          <p:cNvPr id="3" name="Google Shape;1009;p51">
            <a:extLst>
              <a:ext uri="{FF2B5EF4-FFF2-40B4-BE49-F238E27FC236}">
                <a16:creationId xmlns:a16="http://schemas.microsoft.com/office/drawing/2014/main" id="{B14A188E-2930-482C-6BAB-14D99F476F51}"/>
              </a:ext>
            </a:extLst>
          </p:cNvPr>
          <p:cNvSpPr/>
          <p:nvPr/>
        </p:nvSpPr>
        <p:spPr>
          <a:xfrm>
            <a:off x="3615893" y="859269"/>
            <a:ext cx="405980" cy="520240"/>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38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1"/>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pc="300" dirty="0">
                <a:latin typeface="HELVETICA" panose="020B0604020202020204" pitchFamily="34" charset="0"/>
                <a:cs typeface="HELVETICA" panose="020B0604020202020204" pitchFamily="34" charset="0"/>
              </a:rPr>
              <a:t>Roadmap</a:t>
            </a:r>
            <a:endParaRPr spc="300" dirty="0">
              <a:latin typeface="HELVETICA" panose="020B0604020202020204" pitchFamily="34" charset="0"/>
              <a:cs typeface="HELVETICA" panose="020B0604020202020204" pitchFamily="34" charset="0"/>
            </a:endParaRPr>
          </a:p>
        </p:txBody>
      </p:sp>
      <p:sp>
        <p:nvSpPr>
          <p:cNvPr id="513" name="Google Shape;513;p4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14" name="Google Shape;514;p41"/>
          <p:cNvSpPr/>
          <p:nvPr/>
        </p:nvSpPr>
        <p:spPr>
          <a:xfrm>
            <a:off x="106680" y="2674800"/>
            <a:ext cx="89535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sq" cmpd="sng">
            <a:solidFill>
              <a:schemeClr val="accent1"/>
            </a:solidFill>
            <a:prstDash val="solid"/>
            <a:miter lim="8000"/>
            <a:headEnd type="oval" w="sm" len="sm"/>
            <a:tailEnd type="none" w="med" len="sm"/>
          </a:ln>
          <a:effectLst>
            <a:outerShdw blurRad="38100" dist="88900" dir="5400000" algn="ctr" rotWithShape="0">
              <a:srgbClr val="000000"/>
            </a:outerShdw>
          </a:effectLst>
        </p:spPr>
        <p:txBody>
          <a:bodyPr spcFirstLastPara="1" wrap="square" lIns="90000" tIns="45700" rIns="91425" bIns="45700" anchor="ctr" anchorCtr="0">
            <a:noAutofit/>
          </a:bodyPr>
          <a:lstStyle/>
          <a:p>
            <a:pPr marL="0" marR="0" lvl="0" indent="0" algn="l" rtl="0">
              <a:spcBef>
                <a:spcPts val="0"/>
              </a:spcBef>
              <a:spcAft>
                <a:spcPts val="0"/>
              </a:spcAft>
              <a:buNone/>
            </a:pPr>
            <a:endParaRPr sz="1800" dirty="0">
              <a:solidFill>
                <a:srgbClr val="000000"/>
              </a:solidFill>
              <a:latin typeface="Encode Sans Semi Condensed"/>
              <a:ea typeface="Encode Sans Semi Condensed"/>
              <a:cs typeface="Encode Sans Semi Condensed"/>
              <a:sym typeface="Encode Sans Semi Condensed"/>
            </a:endParaRPr>
          </a:p>
        </p:txBody>
      </p:sp>
      <p:sp>
        <p:nvSpPr>
          <p:cNvPr id="515" name="Google Shape;515;p41"/>
          <p:cNvSpPr>
            <a:spLocks noChangeAspect="1"/>
          </p:cNvSpPr>
          <p:nvPr/>
        </p:nvSpPr>
        <p:spPr>
          <a:xfrm>
            <a:off x="106680" y="2674801"/>
            <a:ext cx="89535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med" len="sm"/>
          </a:ln>
        </p:spPr>
        <p:txBody>
          <a:bodyPr spcFirstLastPara="1" vert="horz" wrap="square" lIns="91425" tIns="45700" rIns="91425" bIns="45700" anchor="ctr" anchorCtr="0">
            <a:noAutofit/>
          </a:bodyPr>
          <a:lstStyle/>
          <a:p>
            <a:pPr marL="0" marR="0" lvl="0" indent="0" algn="l" rtl="0">
              <a:spcBef>
                <a:spcPts val="0"/>
              </a:spcBef>
              <a:spcAft>
                <a:spcPts val="0"/>
              </a:spcAft>
              <a:buNone/>
            </a:pPr>
            <a:endParaRPr sz="1800" dirty="0">
              <a:solidFill>
                <a:schemeClr val="lt1"/>
              </a:solidFill>
              <a:latin typeface="Encode Sans Semi Condensed"/>
              <a:ea typeface="Encode Sans Semi Condensed"/>
              <a:cs typeface="Encode Sans Semi Condensed"/>
              <a:sym typeface="Encode Sans Semi Condensed"/>
            </a:endParaRPr>
          </a:p>
        </p:txBody>
      </p:sp>
      <p:grpSp>
        <p:nvGrpSpPr>
          <p:cNvPr id="516" name="Google Shape;516;p41"/>
          <p:cNvGrpSpPr/>
          <p:nvPr/>
        </p:nvGrpSpPr>
        <p:grpSpPr>
          <a:xfrm>
            <a:off x="1786339" y="2008201"/>
            <a:ext cx="473400" cy="473400"/>
            <a:chOff x="1786339" y="1703401"/>
            <a:chExt cx="473400" cy="473400"/>
          </a:xfrm>
        </p:grpSpPr>
        <p:sp>
          <p:nvSpPr>
            <p:cNvPr id="517" name="Google Shape;517;p41"/>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18" name="Google Shape;518;p41"/>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7</a:t>
              </a:r>
              <a:endParaRPr sz="600" dirty="0">
                <a:solidFill>
                  <a:schemeClr val="dk2"/>
                </a:solidFill>
                <a:latin typeface="Encode Sans Semi Condensed"/>
                <a:ea typeface="Encode Sans Semi Condensed"/>
                <a:cs typeface="Encode Sans Semi Condensed"/>
                <a:sym typeface="Encode Sans Semi Condensed"/>
              </a:endParaRPr>
            </a:p>
          </p:txBody>
        </p:sp>
      </p:grpSp>
      <p:grpSp>
        <p:nvGrpSpPr>
          <p:cNvPr id="519" name="Google Shape;519;p41"/>
          <p:cNvGrpSpPr/>
          <p:nvPr/>
        </p:nvGrpSpPr>
        <p:grpSpPr>
          <a:xfrm>
            <a:off x="3814414" y="2008201"/>
            <a:ext cx="473400" cy="473400"/>
            <a:chOff x="3814414" y="1703401"/>
            <a:chExt cx="473400" cy="473400"/>
          </a:xfrm>
        </p:grpSpPr>
        <p:sp>
          <p:nvSpPr>
            <p:cNvPr id="520" name="Google Shape;520;p41"/>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1" name="Google Shape;521;p41"/>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9</a:t>
              </a:r>
              <a:endParaRPr sz="600" dirty="0">
                <a:solidFill>
                  <a:schemeClr val="dk2"/>
                </a:solidFill>
                <a:latin typeface="Encode Sans Semi Condensed"/>
                <a:ea typeface="Encode Sans Semi Condensed"/>
                <a:cs typeface="Encode Sans Semi Condensed"/>
                <a:sym typeface="Encode Sans Semi Condensed"/>
              </a:endParaRPr>
            </a:p>
          </p:txBody>
        </p:sp>
      </p:grpSp>
      <p:grpSp>
        <p:nvGrpSpPr>
          <p:cNvPr id="522" name="Google Shape;522;p41"/>
          <p:cNvGrpSpPr/>
          <p:nvPr/>
        </p:nvGrpSpPr>
        <p:grpSpPr>
          <a:xfrm>
            <a:off x="5842489" y="2008201"/>
            <a:ext cx="473400" cy="473400"/>
            <a:chOff x="5842489" y="1703401"/>
            <a:chExt cx="473400" cy="473400"/>
          </a:xfrm>
        </p:grpSpPr>
        <p:sp>
          <p:nvSpPr>
            <p:cNvPr id="523" name="Google Shape;523;p41"/>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4" name="Google Shape;524;p41"/>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11</a:t>
              </a:r>
              <a:endParaRPr sz="600" dirty="0">
                <a:solidFill>
                  <a:schemeClr val="dk2"/>
                </a:solidFill>
                <a:latin typeface="Encode Sans Semi Condensed"/>
                <a:ea typeface="Encode Sans Semi Condensed"/>
                <a:cs typeface="Encode Sans Semi Condensed"/>
                <a:sym typeface="Encode Sans Semi Condensed"/>
              </a:endParaRPr>
            </a:p>
          </p:txBody>
        </p:sp>
      </p:grpSp>
      <p:grpSp>
        <p:nvGrpSpPr>
          <p:cNvPr id="525" name="Google Shape;525;p41"/>
          <p:cNvGrpSpPr/>
          <p:nvPr/>
        </p:nvGrpSpPr>
        <p:grpSpPr>
          <a:xfrm>
            <a:off x="6880814" y="3881100"/>
            <a:ext cx="463538" cy="473400"/>
            <a:chOff x="6880814" y="3576300"/>
            <a:chExt cx="473400" cy="473400"/>
          </a:xfrm>
        </p:grpSpPr>
        <p:sp>
          <p:nvSpPr>
            <p:cNvPr id="526" name="Google Shape;526;p41"/>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27" name="Google Shape;527;p41"/>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12</a:t>
              </a:r>
              <a:endParaRPr sz="600" dirty="0">
                <a:solidFill>
                  <a:schemeClr val="dk2"/>
                </a:solidFill>
                <a:latin typeface="Encode Sans Semi Condensed"/>
                <a:ea typeface="Encode Sans Semi Condensed"/>
                <a:cs typeface="Encode Sans Semi Condensed"/>
                <a:sym typeface="Encode Sans Semi Condensed"/>
              </a:endParaRPr>
            </a:p>
          </p:txBody>
        </p:sp>
      </p:grpSp>
      <p:grpSp>
        <p:nvGrpSpPr>
          <p:cNvPr id="528" name="Google Shape;528;p41"/>
          <p:cNvGrpSpPr/>
          <p:nvPr/>
        </p:nvGrpSpPr>
        <p:grpSpPr>
          <a:xfrm>
            <a:off x="4852739" y="3881100"/>
            <a:ext cx="463538" cy="473400"/>
            <a:chOff x="4852739" y="3576300"/>
            <a:chExt cx="473400" cy="473400"/>
          </a:xfrm>
        </p:grpSpPr>
        <p:sp>
          <p:nvSpPr>
            <p:cNvPr id="529" name="Google Shape;529;p41"/>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30" name="Google Shape;530;p41"/>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10</a:t>
              </a:r>
              <a:endParaRPr sz="600" dirty="0">
                <a:solidFill>
                  <a:schemeClr val="dk2"/>
                </a:solidFill>
                <a:latin typeface="Encode Sans Semi Condensed"/>
                <a:ea typeface="Encode Sans Semi Condensed"/>
                <a:cs typeface="Encode Sans Semi Condensed"/>
                <a:sym typeface="Encode Sans Semi Condensed"/>
              </a:endParaRPr>
            </a:p>
          </p:txBody>
        </p:sp>
      </p:grpSp>
      <p:grpSp>
        <p:nvGrpSpPr>
          <p:cNvPr id="531" name="Google Shape;531;p41"/>
          <p:cNvGrpSpPr/>
          <p:nvPr/>
        </p:nvGrpSpPr>
        <p:grpSpPr>
          <a:xfrm>
            <a:off x="2824664" y="3881100"/>
            <a:ext cx="463538" cy="473400"/>
            <a:chOff x="2824664" y="3576300"/>
            <a:chExt cx="473400" cy="473400"/>
          </a:xfrm>
        </p:grpSpPr>
        <p:sp>
          <p:nvSpPr>
            <p:cNvPr id="532" name="Google Shape;532;p41"/>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ncode Sans Semi Condensed"/>
                <a:ea typeface="Encode Sans Semi Condensed"/>
                <a:cs typeface="Encode Sans Semi Condensed"/>
                <a:sym typeface="Encode Sans Semi Condensed"/>
              </a:endParaRPr>
            </a:p>
          </p:txBody>
        </p:sp>
        <p:sp>
          <p:nvSpPr>
            <p:cNvPr id="533" name="Google Shape;533;p41"/>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2"/>
                  </a:solidFill>
                  <a:latin typeface="Encode Sans Semi Condensed"/>
                  <a:ea typeface="Encode Sans Semi Condensed"/>
                  <a:cs typeface="Encode Sans Semi Condensed"/>
                  <a:sym typeface="Encode Sans Semi Condensed"/>
                </a:rPr>
                <a:t>8</a:t>
              </a:r>
              <a:endParaRPr sz="600" dirty="0">
                <a:solidFill>
                  <a:schemeClr val="dk2"/>
                </a:solidFill>
                <a:latin typeface="Encode Sans Semi Condensed"/>
                <a:ea typeface="Encode Sans Semi Condensed"/>
                <a:cs typeface="Encode Sans Semi Condensed"/>
                <a:sym typeface="Encode Sans Semi Condensed"/>
              </a:endParaRPr>
            </a:p>
          </p:txBody>
        </p:sp>
      </p:grpSp>
      <p:sp>
        <p:nvSpPr>
          <p:cNvPr id="534" name="Google Shape;534;p41"/>
          <p:cNvSpPr txBox="1"/>
          <p:nvPr/>
        </p:nvSpPr>
        <p:spPr>
          <a:xfrm>
            <a:off x="1379850" y="14609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DATA ANALYSIS</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5" name="Google Shape;535;p41"/>
          <p:cNvSpPr txBox="1"/>
          <p:nvPr/>
        </p:nvSpPr>
        <p:spPr>
          <a:xfrm>
            <a:off x="3128414" y="1460900"/>
            <a:ext cx="191820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SWOT ANALYSIS</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6" name="Google Shape;536;p41"/>
          <p:cNvSpPr txBox="1"/>
          <p:nvPr/>
        </p:nvSpPr>
        <p:spPr>
          <a:xfrm>
            <a:off x="5120087" y="1460899"/>
            <a:ext cx="1918204"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SUMMARY</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7" name="Google Shape;537;p41"/>
          <p:cNvSpPr txBox="1"/>
          <p:nvPr/>
        </p:nvSpPr>
        <p:spPr>
          <a:xfrm>
            <a:off x="2060420" y="4368400"/>
            <a:ext cx="1923643"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I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IMPACT</a:t>
            </a:r>
          </a:p>
        </p:txBody>
      </p:sp>
      <p:sp>
        <p:nvSpPr>
          <p:cNvPr id="538" name="Google Shape;538;p41"/>
          <p:cNvSpPr txBox="1"/>
          <p:nvPr/>
        </p:nvSpPr>
        <p:spPr>
          <a:xfrm>
            <a:off x="4138989" y="4368400"/>
            <a:ext cx="1900900" cy="533400"/>
          </a:xfrm>
          <a:prstGeom prst="rect">
            <a:avLst/>
          </a:prstGeom>
          <a:noFill/>
          <a:ln>
            <a:noFill/>
          </a:ln>
        </p:spPr>
        <p:txBody>
          <a:bodyPr spcFirstLastPara="1" wrap="square" lIns="0" tIns="0" rIns="0" bIns="0" anchor="t" anchorCtr="0">
            <a:noAutofit/>
          </a:bodyPr>
          <a:lstStyle/>
          <a:p>
            <a:pPr algn="ctr"/>
            <a:r>
              <a:rPr lang="en-I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RECOMMENDATION</a:t>
            </a:r>
          </a:p>
          <a:p>
            <a:pPr marL="0" marR="0" lvl="0" indent="0" algn="ctr" rtl="0">
              <a:lnSpc>
                <a:spcPct val="100000"/>
              </a:lnSpc>
              <a:spcBef>
                <a:spcPts val="0"/>
              </a:spcBef>
              <a:spcAft>
                <a:spcPts val="0"/>
              </a:spcAft>
              <a:buNone/>
            </a:pP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sp>
        <p:nvSpPr>
          <p:cNvPr id="539" name="Google Shape;539;p41"/>
          <p:cNvSpPr txBox="1"/>
          <p:nvPr/>
        </p:nvSpPr>
        <p:spPr>
          <a:xfrm>
            <a:off x="6474335" y="43684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rPr>
              <a:t>REFRENCES</a:t>
            </a:r>
            <a:endParaRPr sz="1500" b="1" dirty="0">
              <a:solidFill>
                <a:schemeClr val="lt1"/>
              </a:solidFill>
              <a:latin typeface="HELVETICA" panose="020B0604020202020204" pitchFamily="34" charset="0"/>
              <a:ea typeface="Encode Sans Semi Condensed"/>
              <a:cs typeface="HELVETICA" panose="020B0604020202020204" pitchFamily="34" charset="0"/>
              <a:sym typeface="Encode Sans Semi Condensed"/>
            </a:endParaRPr>
          </a:p>
        </p:txBody>
      </p:sp>
      <p:grpSp>
        <p:nvGrpSpPr>
          <p:cNvPr id="2" name="Google Shape;1010;p51">
            <a:extLst>
              <a:ext uri="{FF2B5EF4-FFF2-40B4-BE49-F238E27FC236}">
                <a16:creationId xmlns:a16="http://schemas.microsoft.com/office/drawing/2014/main" id="{BAECCD7D-D6C8-C98A-DAD4-0D6DD041CD39}"/>
              </a:ext>
            </a:extLst>
          </p:cNvPr>
          <p:cNvGrpSpPr/>
          <p:nvPr/>
        </p:nvGrpSpPr>
        <p:grpSpPr>
          <a:xfrm>
            <a:off x="3238591" y="908382"/>
            <a:ext cx="516350" cy="454890"/>
            <a:chOff x="4630125" y="278900"/>
            <a:chExt cx="400675" cy="456675"/>
          </a:xfrm>
        </p:grpSpPr>
        <p:sp>
          <p:nvSpPr>
            <p:cNvPr id="3" name="Google Shape;1011;p51">
              <a:extLst>
                <a:ext uri="{FF2B5EF4-FFF2-40B4-BE49-F238E27FC236}">
                  <a16:creationId xmlns:a16="http://schemas.microsoft.com/office/drawing/2014/main" id="{B77F10C1-6D1F-9EF0-3387-D71053AE32AA}"/>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12;p51">
              <a:extLst>
                <a:ext uri="{FF2B5EF4-FFF2-40B4-BE49-F238E27FC236}">
                  <a16:creationId xmlns:a16="http://schemas.microsoft.com/office/drawing/2014/main" id="{5B519546-D23D-001E-6568-3B238649D1C5}"/>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13;p51">
              <a:extLst>
                <a:ext uri="{FF2B5EF4-FFF2-40B4-BE49-F238E27FC236}">
                  <a16:creationId xmlns:a16="http://schemas.microsoft.com/office/drawing/2014/main" id="{98CF8507-B505-1625-9DBD-66B5218F9E30}"/>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4;p51">
              <a:extLst>
                <a:ext uri="{FF2B5EF4-FFF2-40B4-BE49-F238E27FC236}">
                  <a16:creationId xmlns:a16="http://schemas.microsoft.com/office/drawing/2014/main" id="{AE93A2CE-6E5F-BCC5-650A-6EC023B0EA6E}"/>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38473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References</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30</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34365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Heart disease - </a:t>
            </a:r>
            <a:r>
              <a:rPr lang="en-GB" sz="2000" dirty="0">
                <a:solidFill>
                  <a:schemeClr val="bg1"/>
                </a:solidFill>
                <a:latin typeface="HELVETICA" panose="020B0604020202020204" pitchFamily="34" charset="0"/>
                <a:cs typeface="HELVETICA" panose="020B0604020202020204" pitchFamily="34" charset="0"/>
                <a:hlinkClick r:id="rId5"/>
              </a:rPr>
              <a:t>https://www.heart.org/en/news/2023/01/27/researchers-take-a-closer-look-at-what-covid-19-does-to-the-heart</a:t>
            </a:r>
            <a:endParaRPr lang="en-GB" sz="2000" dirty="0">
              <a:solidFill>
                <a:schemeClr val="bg1"/>
              </a:solidFill>
              <a:latin typeface="HELVETICA" panose="020B0604020202020204" pitchFamily="34" charset="0"/>
              <a:cs typeface="HELVETICA" panose="020B0604020202020204" pitchFamily="34" charset="0"/>
            </a:endParaRP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Stringency Index - </a:t>
            </a:r>
            <a:r>
              <a:rPr lang="en-GB" sz="2000" dirty="0">
                <a:solidFill>
                  <a:schemeClr val="bg1"/>
                </a:solidFill>
                <a:latin typeface="HELVETICA" panose="020B0604020202020204" pitchFamily="34" charset="0"/>
                <a:cs typeface="HELVETICA" panose="020B0604020202020204" pitchFamily="34" charset="0"/>
                <a:hlinkClick r:id="rId6"/>
              </a:rPr>
              <a:t>https://ourworldindata.org/covid-stringency-index</a:t>
            </a:r>
            <a:endParaRPr lang="en-GB" sz="2000" dirty="0">
              <a:solidFill>
                <a:schemeClr val="bg1"/>
              </a:solidFill>
              <a:latin typeface="HELVETICA" panose="020B0604020202020204" pitchFamily="34" charset="0"/>
              <a:cs typeface="HELVETICA" panose="020B0604020202020204" pitchFamily="34" charset="0"/>
            </a:endParaRPr>
          </a:p>
          <a:p>
            <a:pPr marL="342900" indent="-342900">
              <a:lnSpc>
                <a:spcPct val="150000"/>
              </a:lnSpc>
              <a:buClr>
                <a:schemeClr val="bg1"/>
              </a:buClr>
              <a:buFont typeface="Wingdings" panose="05000000000000000000" pitchFamily="2" charset="2"/>
              <a:buChar char="Ø"/>
            </a:pPr>
            <a:endParaRPr lang="en-GB" sz="2000" dirty="0">
              <a:solidFill>
                <a:schemeClr val="bg1"/>
              </a:solidFill>
              <a:latin typeface="HELVETICA" panose="020B0604020202020204" pitchFamily="34" charset="0"/>
              <a:cs typeface="HELVETICA" panose="020B0604020202020204" pitchFamily="34" charset="0"/>
            </a:endParaRPr>
          </a:p>
        </p:txBody>
      </p:sp>
      <p:sp>
        <p:nvSpPr>
          <p:cNvPr id="3" name="Google Shape;1009;p51">
            <a:extLst>
              <a:ext uri="{FF2B5EF4-FFF2-40B4-BE49-F238E27FC236}">
                <a16:creationId xmlns:a16="http://schemas.microsoft.com/office/drawing/2014/main" id="{EE2E8EC1-B3BD-6DF6-5748-4C47826E2280}"/>
              </a:ext>
            </a:extLst>
          </p:cNvPr>
          <p:cNvSpPr/>
          <p:nvPr/>
        </p:nvSpPr>
        <p:spPr>
          <a:xfrm>
            <a:off x="3615893" y="859269"/>
            <a:ext cx="405980" cy="520240"/>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866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body" idx="1"/>
          </p:nvPr>
        </p:nvSpPr>
        <p:spPr>
          <a:xfrm>
            <a:off x="1291100" y="2161800"/>
            <a:ext cx="6561600" cy="819900"/>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en" dirty="0"/>
              <a:t>THANK YOU</a:t>
            </a:r>
            <a:endParaRPr dirty="0"/>
          </a:p>
        </p:txBody>
      </p:sp>
      <p:sp>
        <p:nvSpPr>
          <p:cNvPr id="190" name="Google Shape;190;p18"/>
          <p:cNvSpPr txBox="1">
            <a:spLocks noGrp="1"/>
          </p:cNvSpPr>
          <p:nvPr>
            <p:ph type="sldNum" idx="12"/>
          </p:nvPr>
        </p:nvSpPr>
        <p:spPr>
          <a:xfrm>
            <a:off x="4297650" y="46736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Background</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4</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34365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The new coronavirus SARS-CoV-2 is responsible for COVID-19, commonly known as the coronavirus disease, which is a highly contagious respiratory illness. In December 2019, the first case was reported and was spread worldwide after that causing pandemic. The effects of covid varied from people to people and for every age group.</a:t>
            </a:r>
            <a:endParaRPr lang="en-IN" sz="20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7896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Motivation</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5</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34365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Studying the different aspect of covid.</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To gain insight of how covid affected countries and continents.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By analysing the data, we can understand different aspects of the data sets ,like which is the place where the covid is most effected , which is the place where people are vaccinated etc.</a:t>
            </a:r>
            <a:endParaRPr lang="en-IN" sz="20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9965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Objective</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6</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188199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We may learn more about the worldwide implications, trends, and patterns of the pandemic by analysing the COVID-19 data collection.</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Identify the COVID-19 risk factors, such as age, underlying medical problems, and vaccination history, are the most important ones.</a:t>
            </a:r>
          </a:p>
        </p:txBody>
      </p:sp>
      <p:grpSp>
        <p:nvGrpSpPr>
          <p:cNvPr id="3" name="Google Shape;1058;p51">
            <a:extLst>
              <a:ext uri="{FF2B5EF4-FFF2-40B4-BE49-F238E27FC236}">
                <a16:creationId xmlns:a16="http://schemas.microsoft.com/office/drawing/2014/main" id="{3C81771B-CC4F-A982-E575-E63069AF434F}"/>
              </a:ext>
            </a:extLst>
          </p:cNvPr>
          <p:cNvGrpSpPr/>
          <p:nvPr/>
        </p:nvGrpSpPr>
        <p:grpSpPr>
          <a:xfrm>
            <a:off x="3257593" y="930496"/>
            <a:ext cx="457498" cy="422408"/>
            <a:chOff x="2594050" y="1631825"/>
            <a:chExt cx="439625" cy="439625"/>
          </a:xfrm>
        </p:grpSpPr>
        <p:sp>
          <p:nvSpPr>
            <p:cNvPr id="4" name="Google Shape;1059;p51">
              <a:extLst>
                <a:ext uri="{FF2B5EF4-FFF2-40B4-BE49-F238E27FC236}">
                  <a16:creationId xmlns:a16="http://schemas.microsoft.com/office/drawing/2014/main" id="{5E0B1221-D963-C730-E40A-B2DB81EC3B4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0;p51">
              <a:extLst>
                <a:ext uri="{FF2B5EF4-FFF2-40B4-BE49-F238E27FC236}">
                  <a16:creationId xmlns:a16="http://schemas.microsoft.com/office/drawing/2014/main" id="{330949F7-4D11-0259-647E-828FECB1CBE3}"/>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1;p51">
              <a:extLst>
                <a:ext uri="{FF2B5EF4-FFF2-40B4-BE49-F238E27FC236}">
                  <a16:creationId xmlns:a16="http://schemas.microsoft.com/office/drawing/2014/main" id="{B5E2B36D-9C4F-86C7-F50E-2A075BE2F77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2;p51">
              <a:extLst>
                <a:ext uri="{FF2B5EF4-FFF2-40B4-BE49-F238E27FC236}">
                  <a16:creationId xmlns:a16="http://schemas.microsoft.com/office/drawing/2014/main" id="{26E93932-CE3A-CDF6-566A-84B4D64E110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9927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Objective</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7</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188199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Examine the different trends and patterns for the given data by visualizing on the bases of years, quarters, months and days.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Analyse the data according to the different types like vaccinated, total cases, hospitalizations etc.</a:t>
            </a:r>
          </a:p>
        </p:txBody>
      </p:sp>
      <p:grpSp>
        <p:nvGrpSpPr>
          <p:cNvPr id="3" name="Google Shape;1058;p51">
            <a:extLst>
              <a:ext uri="{FF2B5EF4-FFF2-40B4-BE49-F238E27FC236}">
                <a16:creationId xmlns:a16="http://schemas.microsoft.com/office/drawing/2014/main" id="{0BF9DF47-07C3-A2E7-2B39-AE27D826579C}"/>
              </a:ext>
            </a:extLst>
          </p:cNvPr>
          <p:cNvGrpSpPr/>
          <p:nvPr/>
        </p:nvGrpSpPr>
        <p:grpSpPr>
          <a:xfrm>
            <a:off x="3257593" y="930496"/>
            <a:ext cx="457498" cy="422408"/>
            <a:chOff x="2594050" y="1631825"/>
            <a:chExt cx="439625" cy="439625"/>
          </a:xfrm>
        </p:grpSpPr>
        <p:sp>
          <p:nvSpPr>
            <p:cNvPr id="4" name="Google Shape;1059;p51">
              <a:extLst>
                <a:ext uri="{FF2B5EF4-FFF2-40B4-BE49-F238E27FC236}">
                  <a16:creationId xmlns:a16="http://schemas.microsoft.com/office/drawing/2014/main" id="{2E00DCD2-C005-B1BF-1B9C-857F00F5B43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60;p51">
              <a:extLst>
                <a:ext uri="{FF2B5EF4-FFF2-40B4-BE49-F238E27FC236}">
                  <a16:creationId xmlns:a16="http://schemas.microsoft.com/office/drawing/2014/main" id="{53B9F086-74FB-5B7B-CBB8-D81F79C7793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1;p51">
              <a:extLst>
                <a:ext uri="{FF2B5EF4-FFF2-40B4-BE49-F238E27FC236}">
                  <a16:creationId xmlns:a16="http://schemas.microsoft.com/office/drawing/2014/main" id="{DA221836-3E1E-F026-55A8-74930421CBD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2;p51">
              <a:extLst>
                <a:ext uri="{FF2B5EF4-FFF2-40B4-BE49-F238E27FC236}">
                  <a16:creationId xmlns:a16="http://schemas.microsoft.com/office/drawing/2014/main" id="{334568DD-6D32-ADEC-FAF7-C65A26181AD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229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Analysis Questions</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8</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679781"/>
            <a:ext cx="8373221" cy="3266985"/>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US" sz="2000" dirty="0">
                <a:solidFill>
                  <a:schemeClr val="bg1"/>
                </a:solidFill>
                <a:latin typeface="HELVETICA" panose="020B0604020202020204" pitchFamily="34" charset="0"/>
                <a:cs typeface="HELVETICA" panose="020B0604020202020204" pitchFamily="34" charset="0"/>
              </a:rPr>
              <a:t>Analyze the key parameter index of all important aspects.</a:t>
            </a:r>
          </a:p>
          <a:p>
            <a:pPr marL="342900" indent="-342900">
              <a:lnSpc>
                <a:spcPct val="150000"/>
              </a:lnSpc>
              <a:buClr>
                <a:schemeClr val="bg1"/>
              </a:buClr>
              <a:buFont typeface="Wingdings" panose="05000000000000000000" pitchFamily="2" charset="2"/>
              <a:buChar char="Ø"/>
            </a:pPr>
            <a:r>
              <a:rPr lang="en-US" sz="2000" dirty="0">
                <a:solidFill>
                  <a:schemeClr val="bg1"/>
                </a:solidFill>
                <a:latin typeface="HELVETICA" panose="020B0604020202020204" pitchFamily="34" charset="0"/>
                <a:cs typeface="HELVETICA" panose="020B0604020202020204" pitchFamily="34" charset="0"/>
              </a:rPr>
              <a:t> What is the dispersion of COVID-19 cases among various continents and countries?</a:t>
            </a:r>
          </a:p>
          <a:p>
            <a:pPr marL="342900" indent="-342900">
              <a:lnSpc>
                <a:spcPct val="150000"/>
              </a:lnSpc>
              <a:buClr>
                <a:schemeClr val="bg1"/>
              </a:buClr>
              <a:buFont typeface="Wingdings" panose="05000000000000000000" pitchFamily="2" charset="2"/>
              <a:buChar char="Ø"/>
            </a:pPr>
            <a:r>
              <a:rPr lang="en-US" sz="2000" dirty="0">
                <a:solidFill>
                  <a:schemeClr val="bg1"/>
                </a:solidFill>
                <a:latin typeface="HELVETICA" panose="020B0604020202020204" pitchFamily="34" charset="0"/>
                <a:cs typeface="HELVETICA" panose="020B0604020202020204" pitchFamily="34" charset="0"/>
              </a:rPr>
              <a:t>How does the stringency index for COVID-19 prevention measures vary across different continents? </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Comparison between total cases and total deaths.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Who was affect more male smoker or female smokers</a:t>
            </a:r>
            <a:r>
              <a:rPr lang="en-IN" sz="2000" dirty="0">
                <a:solidFill>
                  <a:schemeClr val="bg1"/>
                </a:solidFill>
                <a:latin typeface="HELVETICA" panose="020B0604020202020204" pitchFamily="34" charset="0"/>
                <a:cs typeface="HELVETICA" panose="020B0604020202020204" pitchFamily="34" charset="0"/>
              </a:rPr>
              <a:t>?</a:t>
            </a:r>
            <a:endParaRPr lang="en-GB" sz="2000" dirty="0">
              <a:solidFill>
                <a:schemeClr val="bg1"/>
              </a:solidFill>
              <a:latin typeface="HELVETICA" panose="020B0604020202020204" pitchFamily="34" charset="0"/>
              <a:cs typeface="HELVETICA" panose="020B0604020202020204" pitchFamily="34" charset="0"/>
            </a:endParaRPr>
          </a:p>
        </p:txBody>
      </p:sp>
      <p:grpSp>
        <p:nvGrpSpPr>
          <p:cNvPr id="3" name="Google Shape;1145;p51">
            <a:extLst>
              <a:ext uri="{FF2B5EF4-FFF2-40B4-BE49-F238E27FC236}">
                <a16:creationId xmlns:a16="http://schemas.microsoft.com/office/drawing/2014/main" id="{B209D8FB-90E2-3DD4-0902-FCABE97855CA}"/>
              </a:ext>
            </a:extLst>
          </p:cNvPr>
          <p:cNvGrpSpPr/>
          <p:nvPr/>
        </p:nvGrpSpPr>
        <p:grpSpPr>
          <a:xfrm>
            <a:off x="5790990" y="929268"/>
            <a:ext cx="423955" cy="454373"/>
            <a:chOff x="3951850" y="2985350"/>
            <a:chExt cx="407950" cy="416500"/>
          </a:xfrm>
        </p:grpSpPr>
        <p:sp>
          <p:nvSpPr>
            <p:cNvPr id="4" name="Google Shape;1146;p51">
              <a:extLst>
                <a:ext uri="{FF2B5EF4-FFF2-40B4-BE49-F238E27FC236}">
                  <a16:creationId xmlns:a16="http://schemas.microsoft.com/office/drawing/2014/main" id="{86510F6A-EB3E-18CF-8029-A31557E9E620}"/>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7;p51">
              <a:extLst>
                <a:ext uri="{FF2B5EF4-FFF2-40B4-BE49-F238E27FC236}">
                  <a16:creationId xmlns:a16="http://schemas.microsoft.com/office/drawing/2014/main" id="{54E0D362-4C1A-416E-56D3-261D0C010A8D}"/>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8;p51">
              <a:extLst>
                <a:ext uri="{FF2B5EF4-FFF2-40B4-BE49-F238E27FC236}">
                  <a16:creationId xmlns:a16="http://schemas.microsoft.com/office/drawing/2014/main" id="{BEC865B1-CB75-C326-170F-8DE6A9504348}"/>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9;p51">
              <a:extLst>
                <a:ext uri="{FF2B5EF4-FFF2-40B4-BE49-F238E27FC236}">
                  <a16:creationId xmlns:a16="http://schemas.microsoft.com/office/drawing/2014/main" id="{286F4A1D-FA65-1132-D418-8903DE6D5E3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541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extLst>
              <a:ext uri="{BEBA8EAE-BF5A-486C-A8C5-ECC9F3942E4B}">
                <a14:imgProps xmlns:a14="http://schemas.microsoft.com/office/drawing/2010/main">
                  <a14:imgLayer r:embed="rId4">
                    <a14:imgEffect>
                      <a14:sharpenSoften amount="1000"/>
                    </a14:imgEffect>
                  </a14:imgLayer>
                </a14:imgProps>
              </a:ext>
            </a:extLst>
          </a:blip>
          <a:stretch>
            <a:fillRect/>
          </a:stretch>
        </a:blipFill>
        <a:effectLst/>
      </p:bgPr>
    </p:bg>
    <p:spTree>
      <p:nvGrpSpPr>
        <p:cNvPr id="1" name="Shape 164"/>
        <p:cNvGrpSpPr/>
        <p:nvPr/>
      </p:nvGrpSpPr>
      <p:grpSpPr>
        <a:xfrm>
          <a:off x="0" y="0"/>
          <a:ext cx="0" cy="0"/>
          <a:chOff x="0" y="0"/>
          <a:chExt cx="0" cy="0"/>
        </a:xfrm>
      </p:grpSpPr>
      <p:sp>
        <p:nvSpPr>
          <p:cNvPr id="165" name="Google Shape;165;p15"/>
          <p:cNvSpPr txBox="1">
            <a:spLocks noGrp="1"/>
          </p:cNvSpPr>
          <p:nvPr>
            <p:ph type="title"/>
          </p:nvPr>
        </p:nvSpPr>
        <p:spPr>
          <a:xfrm>
            <a:off x="514800" y="80915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IN" spc="300" dirty="0">
                <a:latin typeface="HELVETICA" panose="020B0604020202020204" pitchFamily="34" charset="0"/>
                <a:cs typeface="HELVETICA" panose="020B0604020202020204" pitchFamily="34" charset="0"/>
              </a:rPr>
              <a:t>Analysis Questions</a:t>
            </a:r>
          </a:p>
        </p:txBody>
      </p:sp>
      <p:sp>
        <p:nvSpPr>
          <p:cNvPr id="169" name="Google Shape;169;p1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t>9</a:t>
            </a:fld>
            <a:endParaRPr lang="en"/>
          </a:p>
        </p:txBody>
      </p:sp>
      <p:sp>
        <p:nvSpPr>
          <p:cNvPr id="2" name="TextBox 1">
            <a:extLst>
              <a:ext uri="{FF2B5EF4-FFF2-40B4-BE49-F238E27FC236}">
                <a16:creationId xmlns:a16="http://schemas.microsoft.com/office/drawing/2014/main" id="{866B5DEE-0F25-4979-B391-EF563D3EAC38}"/>
              </a:ext>
            </a:extLst>
          </p:cNvPr>
          <p:cNvSpPr txBox="1"/>
          <p:nvPr/>
        </p:nvSpPr>
        <p:spPr>
          <a:xfrm>
            <a:off x="252760" y="1868331"/>
            <a:ext cx="8373221" cy="2805320"/>
          </a:xfrm>
          <a:prstGeom prst="rect">
            <a:avLst/>
          </a:prstGeom>
          <a:solidFill>
            <a:schemeClr val="accent1"/>
          </a:solidFill>
        </p:spPr>
        <p:txBody>
          <a:bodyPr wrap="square" rtlCol="0">
            <a:spAutoFit/>
          </a:bodyPr>
          <a:lstStyle/>
          <a:p>
            <a:pPr marL="342900" indent="-342900">
              <a:lnSpc>
                <a:spcPct val="150000"/>
              </a:lnSpc>
              <a:buClr>
                <a:schemeClr val="bg1"/>
              </a:buClr>
              <a:buFont typeface="Wingdings" panose="05000000000000000000" pitchFamily="2" charset="2"/>
              <a:buChar char="Ø"/>
            </a:pPr>
            <a:r>
              <a:rPr lang="en-US" sz="2000" dirty="0">
                <a:solidFill>
                  <a:schemeClr val="bg1"/>
                </a:solidFill>
                <a:latin typeface="HELVETICA" panose="020B0604020202020204" pitchFamily="34" charset="0"/>
                <a:cs typeface="HELVETICA" panose="020B0604020202020204" pitchFamily="34" charset="0"/>
              </a:rPr>
              <a:t>How many deaths occurred in patients with pre-existing health conditions or habits such as diabetes, smoking? </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Comparison of people taken one dose of vaccine with fully vaccinated people.</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Detail about people admitted in ICU in different continents.</a:t>
            </a:r>
          </a:p>
          <a:p>
            <a:pPr marL="342900" indent="-342900">
              <a:lnSpc>
                <a:spcPct val="150000"/>
              </a:lnSpc>
              <a:buClr>
                <a:schemeClr val="bg1"/>
              </a:buClr>
              <a:buFont typeface="Wingdings" panose="05000000000000000000" pitchFamily="2" charset="2"/>
              <a:buChar char="Ø"/>
            </a:pPr>
            <a:r>
              <a:rPr lang="en-GB" sz="2000" dirty="0">
                <a:solidFill>
                  <a:schemeClr val="bg1"/>
                </a:solidFill>
                <a:latin typeface="HELVETICA" panose="020B0604020202020204" pitchFamily="34" charset="0"/>
                <a:cs typeface="HELVETICA" panose="020B0604020202020204" pitchFamily="34" charset="0"/>
              </a:rPr>
              <a:t>Difference between people booster dose in 2021 and 2022.</a:t>
            </a:r>
          </a:p>
        </p:txBody>
      </p:sp>
      <p:grpSp>
        <p:nvGrpSpPr>
          <p:cNvPr id="3" name="Google Shape;1145;p51">
            <a:extLst>
              <a:ext uri="{FF2B5EF4-FFF2-40B4-BE49-F238E27FC236}">
                <a16:creationId xmlns:a16="http://schemas.microsoft.com/office/drawing/2014/main" id="{0FFD90F5-1F8A-341A-965C-70D3214595EB}"/>
              </a:ext>
            </a:extLst>
          </p:cNvPr>
          <p:cNvGrpSpPr/>
          <p:nvPr/>
        </p:nvGrpSpPr>
        <p:grpSpPr>
          <a:xfrm>
            <a:off x="5790990" y="929268"/>
            <a:ext cx="423955" cy="454373"/>
            <a:chOff x="3951850" y="2985350"/>
            <a:chExt cx="407950" cy="416500"/>
          </a:xfrm>
        </p:grpSpPr>
        <p:sp>
          <p:nvSpPr>
            <p:cNvPr id="4" name="Google Shape;1146;p51">
              <a:extLst>
                <a:ext uri="{FF2B5EF4-FFF2-40B4-BE49-F238E27FC236}">
                  <a16:creationId xmlns:a16="http://schemas.microsoft.com/office/drawing/2014/main" id="{683C556F-91B4-EA3B-A28A-27F71F969D17}"/>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7;p51">
              <a:extLst>
                <a:ext uri="{FF2B5EF4-FFF2-40B4-BE49-F238E27FC236}">
                  <a16:creationId xmlns:a16="http://schemas.microsoft.com/office/drawing/2014/main" id="{8EF04B5A-7A56-B2ED-2BAE-6004722B7B11}"/>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8;p51">
              <a:extLst>
                <a:ext uri="{FF2B5EF4-FFF2-40B4-BE49-F238E27FC236}">
                  <a16:creationId xmlns:a16="http://schemas.microsoft.com/office/drawing/2014/main" id="{28E16279-F82A-EB11-1CF0-004C9C7D6368}"/>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9;p51">
              <a:extLst>
                <a:ext uri="{FF2B5EF4-FFF2-40B4-BE49-F238E27FC236}">
                  <a16:creationId xmlns:a16="http://schemas.microsoft.com/office/drawing/2014/main" id="{2F468996-53DA-AE34-FF79-FCA4E8882199}"/>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2340546"/>
      </p:ext>
    </p:extLst>
  </p:cSld>
  <p:clrMapOvr>
    <a:masterClrMapping/>
  </p:clrMapOvr>
</p:sld>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1068</Words>
  <Application>Microsoft Office PowerPoint</Application>
  <PresentationFormat>On-screen Show (16:9)</PresentationFormat>
  <Paragraphs>145</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Wingdings</vt:lpstr>
      <vt:lpstr>Encode Sans Semi Condensed</vt:lpstr>
      <vt:lpstr>HELVETICA</vt:lpstr>
      <vt:lpstr>Abel</vt:lpstr>
      <vt:lpstr>Encode Sans Semi Condensed Light</vt:lpstr>
      <vt:lpstr>Pandarus template</vt:lpstr>
      <vt:lpstr>CORONAVIRUS PANDEMIC ( COVID -19 ) </vt:lpstr>
      <vt:lpstr>Roadmap</vt:lpstr>
      <vt:lpstr>Roadmap</vt:lpstr>
      <vt:lpstr>Background</vt:lpstr>
      <vt:lpstr>Motivation</vt:lpstr>
      <vt:lpstr>Objective</vt:lpstr>
      <vt:lpstr>Objective</vt:lpstr>
      <vt:lpstr>Analysis Questions</vt:lpstr>
      <vt:lpstr>Analysis Questions</vt:lpstr>
      <vt:lpstr>Challenges with Dataset</vt:lpstr>
      <vt:lpstr>Dataset Description</vt:lpstr>
      <vt:lpstr>DATA ANALYSIS</vt:lpstr>
      <vt:lpstr>Circle Chart: Analyze the key parameter index of all important aspects</vt:lpstr>
      <vt:lpstr>The Dispersion of COVID-19 cases among various continents and countries</vt:lpstr>
      <vt:lpstr>Maps</vt:lpstr>
      <vt:lpstr>Heat Maps</vt:lpstr>
      <vt:lpstr>Bar chart</vt:lpstr>
      <vt:lpstr>Butterfly Chart</vt:lpstr>
      <vt:lpstr>Double Bar Chart</vt:lpstr>
      <vt:lpstr>Area Chart</vt:lpstr>
      <vt:lpstr>Rank Chart</vt:lpstr>
      <vt:lpstr>Tests</vt:lpstr>
      <vt:lpstr>Bar &amp; Line Chart</vt:lpstr>
      <vt:lpstr>Dumbell Chart</vt:lpstr>
      <vt:lpstr>Impact</vt:lpstr>
      <vt:lpstr>SWOT Analysis</vt:lpstr>
      <vt:lpstr>Recommendations</vt:lpstr>
      <vt:lpstr>Summary</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PANDEMIC ( COVID -19 )</dc:title>
  <dc:creator>Alisha Mahajan</dc:creator>
  <cp:lastModifiedBy>Alisha Mahajan</cp:lastModifiedBy>
  <cp:revision>132</cp:revision>
  <dcterms:modified xsi:type="dcterms:W3CDTF">2023-12-25T22:24:56Z</dcterms:modified>
</cp:coreProperties>
</file>